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7" r:id="rId12"/>
    <p:sldId id="266"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jpeg>
</file>

<file path=ppt/media/image11.jp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06613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9144000" y="0"/>
            <a:ext cx="5486400" cy="8229600"/>
          </a:xfrm>
          <a:prstGeom prst="rect">
            <a:avLst/>
          </a:prstGeom>
        </p:spPr>
      </p:pic>
      <p:sp>
        <p:nvSpPr>
          <p:cNvPr id="5" name="Text 1"/>
          <p:cNvSpPr/>
          <p:nvPr/>
        </p:nvSpPr>
        <p:spPr>
          <a:xfrm>
            <a:off x="833199" y="2434709"/>
            <a:ext cx="7477601" cy="1666399"/>
          </a:xfrm>
          <a:prstGeom prst="rect">
            <a:avLst/>
          </a:prstGeom>
          <a:noFill/>
          <a:ln/>
        </p:spPr>
        <p:txBody>
          <a:bodyPr wrap="square" rtlCol="0" anchor="t"/>
          <a:lstStyle/>
          <a:p>
            <a:pPr marL="0" indent="0">
              <a:lnSpc>
                <a:spcPts val="6561"/>
              </a:lnSpc>
              <a:buNone/>
            </a:pPr>
            <a:r>
              <a:rPr lang="en-US" sz="5249" b="1" kern="0" spc="-157" dirty="0">
                <a:solidFill>
                  <a:srgbClr val="FFFFFF"/>
                </a:solidFill>
                <a:latin typeface="Overpass" pitchFamily="34" charset="0"/>
                <a:ea typeface="Overpass" pitchFamily="34" charset="-122"/>
                <a:cs typeface="Overpass" pitchFamily="34" charset="-120"/>
              </a:rPr>
              <a:t>Hotel Recommendation System using ML</a:t>
            </a:r>
            <a:endParaRPr lang="en-US" sz="5249" dirty="0"/>
          </a:p>
        </p:txBody>
      </p:sp>
      <p:sp>
        <p:nvSpPr>
          <p:cNvPr id="6" name="Text 2"/>
          <p:cNvSpPr/>
          <p:nvPr/>
        </p:nvSpPr>
        <p:spPr>
          <a:xfrm>
            <a:off x="833199" y="4434364"/>
            <a:ext cx="7477601"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Discover how Machine Learning can revolutionize the way we choose hotels with our Hotel Recommendation System.</a:t>
            </a:r>
            <a:endParaRPr lang="en-US" sz="1750" dirty="0"/>
          </a:p>
        </p:txBody>
      </p:sp>
      <p:sp>
        <p:nvSpPr>
          <p:cNvPr id="9" name="Text 4"/>
          <p:cNvSpPr/>
          <p:nvPr/>
        </p:nvSpPr>
        <p:spPr>
          <a:xfrm>
            <a:off x="1299686" y="5400555"/>
            <a:ext cx="2712720" cy="1135261"/>
          </a:xfrm>
          <a:prstGeom prst="rect">
            <a:avLst/>
          </a:prstGeom>
          <a:noFill/>
          <a:ln/>
        </p:spPr>
        <p:txBody>
          <a:bodyPr wrap="none" rtlCol="0" anchor="t"/>
          <a:lstStyle/>
          <a:p>
            <a:pPr marL="0" indent="0" algn="l">
              <a:lnSpc>
                <a:spcPts val="3062"/>
              </a:lnSpc>
              <a:buNone/>
            </a:pPr>
            <a:r>
              <a:rPr lang="en-US" sz="2187" b="1" dirty="0">
                <a:solidFill>
                  <a:srgbClr val="E5E0DF"/>
                </a:solidFill>
                <a:latin typeface="Overpass" pitchFamily="34" charset="0"/>
                <a:ea typeface="Overpass" pitchFamily="34" charset="-122"/>
                <a:cs typeface="Overpass" pitchFamily="34" charset="-120"/>
              </a:rPr>
              <a:t>by </a:t>
            </a:r>
          </a:p>
          <a:p>
            <a:pPr marL="0" indent="0" algn="l">
              <a:lnSpc>
                <a:spcPts val="3062"/>
              </a:lnSpc>
              <a:buNone/>
            </a:pPr>
            <a:r>
              <a:rPr lang="en-US" sz="2187" b="1" dirty="0">
                <a:solidFill>
                  <a:srgbClr val="E5E0DF"/>
                </a:solidFill>
                <a:latin typeface="Overpass" pitchFamily="34" charset="0"/>
                <a:ea typeface="Overpass" pitchFamily="34" charset="-122"/>
                <a:cs typeface="Overpass" pitchFamily="34" charset="-120"/>
              </a:rPr>
              <a:t>Mani Deep </a:t>
            </a:r>
            <a:r>
              <a:rPr lang="en-US" sz="2187" b="1" dirty="0" err="1">
                <a:solidFill>
                  <a:srgbClr val="E5E0DF"/>
                </a:solidFill>
                <a:latin typeface="Overpass" pitchFamily="34" charset="0"/>
                <a:ea typeface="Overpass" pitchFamily="34" charset="-122"/>
                <a:cs typeface="Overpass" pitchFamily="34" charset="-120"/>
              </a:rPr>
              <a:t>Murala</a:t>
            </a:r>
            <a:endParaRPr lang="en-US" sz="2187" b="1" dirty="0">
              <a:solidFill>
                <a:srgbClr val="E5E0DF"/>
              </a:solidFill>
              <a:latin typeface="Overpass" pitchFamily="34" charset="0"/>
              <a:ea typeface="Overpass" pitchFamily="34" charset="-122"/>
              <a:cs typeface="Overpass" pitchFamily="34" charset="-120"/>
            </a:endParaRPr>
          </a:p>
          <a:p>
            <a:pPr marL="0" indent="0" algn="l">
              <a:lnSpc>
                <a:spcPts val="3062"/>
              </a:lnSpc>
              <a:buNone/>
            </a:pPr>
            <a:r>
              <a:rPr lang="en-US" sz="2187" b="1" dirty="0">
                <a:solidFill>
                  <a:srgbClr val="E5E0DF"/>
                </a:solidFill>
                <a:latin typeface="Overpass" pitchFamily="34" charset="0"/>
                <a:ea typeface="Overpass" pitchFamily="34" charset="-122"/>
              </a:rPr>
              <a:t>218T1A4235</a:t>
            </a:r>
            <a:endParaRPr lang="en-US" sz="2187"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2114074"/>
            <a:ext cx="6577132"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Challenges and Limitations</a:t>
            </a:r>
            <a:endParaRPr lang="en-US" sz="4374" dirty="0"/>
          </a:p>
        </p:txBody>
      </p:sp>
      <p:sp>
        <p:nvSpPr>
          <p:cNvPr id="6" name="Text 3"/>
          <p:cNvSpPr/>
          <p:nvPr/>
        </p:nvSpPr>
        <p:spPr>
          <a:xfrm>
            <a:off x="2529721" y="3468052"/>
            <a:ext cx="137160" cy="416481"/>
          </a:xfrm>
          <a:prstGeom prst="rect">
            <a:avLst/>
          </a:prstGeom>
          <a:noFill/>
          <a:ln/>
        </p:spPr>
        <p:txBody>
          <a:bodyPr wrap="none" rtlCol="0" anchor="t"/>
          <a:lstStyle/>
          <a:p>
            <a:pPr marL="0" indent="0" algn="ctr">
              <a:lnSpc>
                <a:spcPts val="3281"/>
              </a:lnSpc>
              <a:buNone/>
            </a:pPr>
            <a:endParaRPr lang="en-US" sz="2624" dirty="0"/>
          </a:p>
        </p:txBody>
      </p:sp>
      <p:sp>
        <p:nvSpPr>
          <p:cNvPr id="7" name="Text 4"/>
          <p:cNvSpPr/>
          <p:nvPr/>
        </p:nvSpPr>
        <p:spPr>
          <a:xfrm>
            <a:off x="3070503" y="3502700"/>
            <a:ext cx="2221944" cy="347186"/>
          </a:xfrm>
          <a:prstGeom prst="rect">
            <a:avLst/>
          </a:prstGeom>
          <a:noFill/>
          <a:ln/>
        </p:spPr>
        <p:txBody>
          <a:bodyPr wrap="none" rtlCol="0" anchor="t"/>
          <a:lstStyle/>
          <a:p>
            <a:pPr marL="0" indent="0">
              <a:lnSpc>
                <a:spcPts val="2734"/>
              </a:lnSpc>
              <a:buNone/>
            </a:pPr>
            <a:endParaRPr lang="en-US" sz="2187" dirty="0"/>
          </a:p>
        </p:txBody>
      </p:sp>
      <p:sp>
        <p:nvSpPr>
          <p:cNvPr id="8" name="Text 5"/>
          <p:cNvSpPr/>
          <p:nvPr/>
        </p:nvSpPr>
        <p:spPr>
          <a:xfrm>
            <a:off x="3070503" y="3983117"/>
            <a:ext cx="2440900" cy="2132409"/>
          </a:xfrm>
          <a:prstGeom prst="rect">
            <a:avLst/>
          </a:prstGeom>
          <a:noFill/>
          <a:ln/>
        </p:spPr>
        <p:txBody>
          <a:bodyPr wrap="square" rtlCol="0" anchor="t"/>
          <a:lstStyle/>
          <a:p>
            <a:pPr marL="0" indent="0">
              <a:lnSpc>
                <a:spcPts val="2799"/>
              </a:lnSpc>
              <a:buNone/>
            </a:pPr>
            <a:endParaRPr lang="en-US" sz="1750" dirty="0"/>
          </a:p>
        </p:txBody>
      </p:sp>
      <p:sp>
        <p:nvSpPr>
          <p:cNvPr id="10" name="Text 7"/>
          <p:cNvSpPr/>
          <p:nvPr/>
        </p:nvSpPr>
        <p:spPr>
          <a:xfrm>
            <a:off x="5880616" y="3468052"/>
            <a:ext cx="205740" cy="416481"/>
          </a:xfrm>
          <a:prstGeom prst="rect">
            <a:avLst/>
          </a:prstGeom>
          <a:noFill/>
          <a:ln/>
        </p:spPr>
        <p:txBody>
          <a:bodyPr wrap="none" rtlCol="0" anchor="t"/>
          <a:lstStyle/>
          <a:p>
            <a:pPr marL="0" indent="0" algn="ctr">
              <a:lnSpc>
                <a:spcPts val="3281"/>
              </a:lnSpc>
              <a:buNone/>
            </a:pPr>
            <a:endParaRPr lang="en-US" sz="2624" dirty="0"/>
          </a:p>
        </p:txBody>
      </p:sp>
      <p:sp>
        <p:nvSpPr>
          <p:cNvPr id="11" name="Text 8"/>
          <p:cNvSpPr/>
          <p:nvPr/>
        </p:nvSpPr>
        <p:spPr>
          <a:xfrm>
            <a:off x="6455688" y="3502700"/>
            <a:ext cx="2221944" cy="347186"/>
          </a:xfrm>
          <a:prstGeom prst="rect">
            <a:avLst/>
          </a:prstGeom>
          <a:noFill/>
          <a:ln/>
        </p:spPr>
        <p:txBody>
          <a:bodyPr wrap="none" rtlCol="0" anchor="t"/>
          <a:lstStyle/>
          <a:p>
            <a:pPr marL="0" indent="0">
              <a:lnSpc>
                <a:spcPts val="2734"/>
              </a:lnSpc>
              <a:buNone/>
            </a:pPr>
            <a:endParaRPr lang="en-US" sz="2187" dirty="0"/>
          </a:p>
        </p:txBody>
      </p:sp>
      <p:sp>
        <p:nvSpPr>
          <p:cNvPr id="12" name="Text 9"/>
          <p:cNvSpPr/>
          <p:nvPr/>
        </p:nvSpPr>
        <p:spPr>
          <a:xfrm>
            <a:off x="6455688" y="3983117"/>
            <a:ext cx="2440900" cy="1777008"/>
          </a:xfrm>
          <a:prstGeom prst="rect">
            <a:avLst/>
          </a:prstGeom>
          <a:noFill/>
          <a:ln/>
        </p:spPr>
        <p:txBody>
          <a:bodyPr wrap="square" rtlCol="0" anchor="t"/>
          <a:lstStyle/>
          <a:p>
            <a:pPr marL="0" indent="0">
              <a:lnSpc>
                <a:spcPts val="2799"/>
              </a:lnSpc>
              <a:buNone/>
            </a:pPr>
            <a:endParaRPr lang="en-US" sz="1750" dirty="0"/>
          </a:p>
        </p:txBody>
      </p:sp>
      <p:sp>
        <p:nvSpPr>
          <p:cNvPr id="14" name="Text 11"/>
          <p:cNvSpPr/>
          <p:nvPr/>
        </p:nvSpPr>
        <p:spPr>
          <a:xfrm>
            <a:off x="9269611" y="3468052"/>
            <a:ext cx="198120" cy="416481"/>
          </a:xfrm>
          <a:prstGeom prst="rect">
            <a:avLst/>
          </a:prstGeom>
          <a:noFill/>
          <a:ln/>
        </p:spPr>
        <p:txBody>
          <a:bodyPr wrap="none" rtlCol="0" anchor="t"/>
          <a:lstStyle/>
          <a:p>
            <a:pPr marL="0" indent="0" algn="ctr">
              <a:lnSpc>
                <a:spcPts val="3281"/>
              </a:lnSpc>
              <a:buNone/>
            </a:pPr>
            <a:endParaRPr lang="en-US" sz="2624" dirty="0"/>
          </a:p>
        </p:txBody>
      </p:sp>
      <p:sp>
        <p:nvSpPr>
          <p:cNvPr id="15" name="Text 12"/>
          <p:cNvSpPr/>
          <p:nvPr/>
        </p:nvSpPr>
        <p:spPr>
          <a:xfrm>
            <a:off x="9840873" y="3502700"/>
            <a:ext cx="2221944" cy="347186"/>
          </a:xfrm>
          <a:prstGeom prst="rect">
            <a:avLst/>
          </a:prstGeom>
          <a:noFill/>
          <a:ln/>
        </p:spPr>
        <p:txBody>
          <a:bodyPr wrap="none" rtlCol="0" anchor="t"/>
          <a:lstStyle/>
          <a:p>
            <a:pPr marL="0" indent="0">
              <a:lnSpc>
                <a:spcPts val="2734"/>
              </a:lnSpc>
              <a:buNone/>
            </a:pPr>
            <a:endParaRPr lang="en-US" sz="2187" dirty="0"/>
          </a:p>
        </p:txBody>
      </p:sp>
      <p:sp>
        <p:nvSpPr>
          <p:cNvPr id="16" name="Text 13"/>
          <p:cNvSpPr/>
          <p:nvPr/>
        </p:nvSpPr>
        <p:spPr>
          <a:xfrm>
            <a:off x="9840873" y="3983117"/>
            <a:ext cx="2440900" cy="1421606"/>
          </a:xfrm>
          <a:prstGeom prst="rect">
            <a:avLst/>
          </a:prstGeom>
          <a:noFill/>
          <a:ln/>
        </p:spPr>
        <p:txBody>
          <a:bodyPr wrap="square" rtlCol="0" anchor="t"/>
          <a:lstStyle/>
          <a:p>
            <a:pPr marL="0" indent="0">
              <a:lnSpc>
                <a:spcPts val="2799"/>
              </a:lnSpc>
              <a:buNone/>
            </a:pPr>
            <a:endParaRPr lang="en-US" sz="1750" dirty="0"/>
          </a:p>
        </p:txBody>
      </p:sp>
      <p:pic>
        <p:nvPicPr>
          <p:cNvPr id="18" name="Image 0" descr="preencoded.png">
            <a:extLst>
              <a:ext uri="{FF2B5EF4-FFF2-40B4-BE49-F238E27FC236}">
                <a16:creationId xmlns:a16="http://schemas.microsoft.com/office/drawing/2014/main" id="{0712B9B2-DE9B-25BB-9418-2452D4A5EC25}"/>
              </a:ext>
            </a:extLst>
          </p:cNvPr>
          <p:cNvPicPr>
            <a:picLocks noChangeAspect="1"/>
          </p:cNvPicPr>
          <p:nvPr/>
        </p:nvPicPr>
        <p:blipFill>
          <a:blip r:embed="rId3"/>
          <a:stretch>
            <a:fillRect/>
          </a:stretch>
        </p:blipFill>
        <p:spPr>
          <a:xfrm>
            <a:off x="0" y="0"/>
            <a:ext cx="14630400" cy="8229600"/>
          </a:xfrm>
          <a:prstGeom prst="rect">
            <a:avLst/>
          </a:prstGeom>
        </p:spPr>
      </p:pic>
      <p:sp>
        <p:nvSpPr>
          <p:cNvPr id="19" name="Shape 0">
            <a:extLst>
              <a:ext uri="{FF2B5EF4-FFF2-40B4-BE49-F238E27FC236}">
                <a16:creationId xmlns:a16="http://schemas.microsoft.com/office/drawing/2014/main" id="{5DF282FD-5832-9C33-E634-C66DEF987635}"/>
              </a:ext>
            </a:extLst>
          </p:cNvPr>
          <p:cNvSpPr/>
          <p:nvPr/>
        </p:nvSpPr>
        <p:spPr>
          <a:xfrm>
            <a:off x="-13418" y="0"/>
            <a:ext cx="14630400" cy="8229600"/>
          </a:xfrm>
          <a:prstGeom prst="rect">
            <a:avLst/>
          </a:prstGeom>
          <a:solidFill>
            <a:srgbClr val="0C0C0C"/>
          </a:solidFill>
          <a:ln w="13811">
            <a:solidFill>
              <a:srgbClr val="565151"/>
            </a:solidFill>
            <a:prstDash val="solid"/>
          </a:ln>
        </p:spPr>
      </p:sp>
      <p:sp>
        <p:nvSpPr>
          <p:cNvPr id="21" name="Text 1">
            <a:extLst>
              <a:ext uri="{FF2B5EF4-FFF2-40B4-BE49-F238E27FC236}">
                <a16:creationId xmlns:a16="http://schemas.microsoft.com/office/drawing/2014/main" id="{AEC4F9D6-E1DB-BDA4-4723-61B77CB31360}"/>
              </a:ext>
            </a:extLst>
          </p:cNvPr>
          <p:cNvSpPr/>
          <p:nvPr/>
        </p:nvSpPr>
        <p:spPr>
          <a:xfrm>
            <a:off x="4490799" y="1471255"/>
            <a:ext cx="59132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Challenges and Limitations</a:t>
            </a:r>
            <a:endParaRPr lang="en-US" sz="4374" dirty="0"/>
          </a:p>
        </p:txBody>
      </p:sp>
      <p:sp>
        <p:nvSpPr>
          <p:cNvPr id="22" name="Shape 2">
            <a:extLst>
              <a:ext uri="{FF2B5EF4-FFF2-40B4-BE49-F238E27FC236}">
                <a16:creationId xmlns:a16="http://schemas.microsoft.com/office/drawing/2014/main" id="{5F8AD7CE-B722-0057-F3EA-14C52950DABF}"/>
              </a:ext>
            </a:extLst>
          </p:cNvPr>
          <p:cNvSpPr/>
          <p:nvPr/>
        </p:nvSpPr>
        <p:spPr>
          <a:xfrm>
            <a:off x="4490799" y="2498884"/>
            <a:ext cx="4542115" cy="2373987"/>
          </a:xfrm>
          <a:prstGeom prst="roundRect">
            <a:avLst>
              <a:gd name="adj" fmla="val 4212"/>
            </a:avLst>
          </a:prstGeom>
          <a:solidFill>
            <a:srgbClr val="7E023C"/>
          </a:solidFill>
          <a:ln w="13811">
            <a:solidFill>
              <a:srgbClr val="970248"/>
            </a:solidFill>
            <a:prstDash val="solid"/>
          </a:ln>
        </p:spPr>
      </p:sp>
      <p:sp>
        <p:nvSpPr>
          <p:cNvPr id="23" name="Text 3">
            <a:extLst>
              <a:ext uri="{FF2B5EF4-FFF2-40B4-BE49-F238E27FC236}">
                <a16:creationId xmlns:a16="http://schemas.microsoft.com/office/drawing/2014/main" id="{1676801E-DE58-5FF8-EAA7-64BDC06A93D8}"/>
              </a:ext>
            </a:extLst>
          </p:cNvPr>
          <p:cNvSpPr/>
          <p:nvPr/>
        </p:nvSpPr>
        <p:spPr>
          <a:xfrm>
            <a:off x="4726781" y="2734866"/>
            <a:ext cx="3123678"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Privacy and Trust Concerns</a:t>
            </a:r>
            <a:endParaRPr lang="en-US" sz="2187" dirty="0"/>
          </a:p>
        </p:txBody>
      </p:sp>
      <p:sp>
        <p:nvSpPr>
          <p:cNvPr id="24" name="Text 4">
            <a:extLst>
              <a:ext uri="{FF2B5EF4-FFF2-40B4-BE49-F238E27FC236}">
                <a16:creationId xmlns:a16="http://schemas.microsoft.com/office/drawing/2014/main" id="{5D31AB32-B2F3-BE57-1F06-788226755AC6}"/>
              </a:ext>
            </a:extLst>
          </p:cNvPr>
          <p:cNvSpPr/>
          <p:nvPr/>
        </p:nvSpPr>
        <p:spPr>
          <a:xfrm>
            <a:off x="4726781" y="3215283"/>
            <a:ext cx="4070152" cy="1421606"/>
          </a:xfrm>
          <a:prstGeom prst="rect">
            <a:avLst/>
          </a:prstGeom>
          <a:noFill/>
          <a:ln/>
        </p:spPr>
        <p:txBody>
          <a:bodyPr wrap="square" rtlCol="0" anchor="t"/>
          <a:lstStyle/>
          <a:p>
            <a:pPr marL="0" indent="0">
              <a:lnSpc>
                <a:spcPts val="2799"/>
              </a:lnSpc>
              <a:buNone/>
            </a:pPr>
            <a:r>
              <a:rPr lang="en-US" sz="1600" b="0" i="0" dirty="0">
                <a:solidFill>
                  <a:srgbClr val="D1D5DB"/>
                </a:solidFill>
                <a:effectLst/>
                <a:latin typeface="Overpass"/>
              </a:rPr>
              <a:t>Implementing robust privacy measures may restrict the depth of user personalization, balancing privacy and system effectiveness.</a:t>
            </a:r>
            <a:endParaRPr lang="en-US" sz="1750" dirty="0">
              <a:latin typeface="Overpass"/>
            </a:endParaRPr>
          </a:p>
        </p:txBody>
      </p:sp>
      <p:sp>
        <p:nvSpPr>
          <p:cNvPr id="25" name="Shape 5">
            <a:extLst>
              <a:ext uri="{FF2B5EF4-FFF2-40B4-BE49-F238E27FC236}">
                <a16:creationId xmlns:a16="http://schemas.microsoft.com/office/drawing/2014/main" id="{8CC2241E-497B-6114-1C1A-A3B576EC369B}"/>
              </a:ext>
            </a:extLst>
          </p:cNvPr>
          <p:cNvSpPr/>
          <p:nvPr/>
        </p:nvSpPr>
        <p:spPr>
          <a:xfrm>
            <a:off x="9255085" y="2498884"/>
            <a:ext cx="4542115" cy="2373987"/>
          </a:xfrm>
          <a:prstGeom prst="roundRect">
            <a:avLst>
              <a:gd name="adj" fmla="val 4212"/>
            </a:avLst>
          </a:prstGeom>
          <a:solidFill>
            <a:srgbClr val="7E023C"/>
          </a:solidFill>
          <a:ln w="13811">
            <a:solidFill>
              <a:srgbClr val="970248"/>
            </a:solidFill>
            <a:prstDash val="solid"/>
          </a:ln>
        </p:spPr>
        <p:txBody>
          <a:bodyPr/>
          <a:lstStyle/>
          <a:p>
            <a:endParaRPr lang="en-IN" dirty="0"/>
          </a:p>
        </p:txBody>
      </p:sp>
      <p:sp>
        <p:nvSpPr>
          <p:cNvPr id="26" name="Text 6">
            <a:extLst>
              <a:ext uri="{FF2B5EF4-FFF2-40B4-BE49-F238E27FC236}">
                <a16:creationId xmlns:a16="http://schemas.microsoft.com/office/drawing/2014/main" id="{561C89E8-9751-FDB7-3827-3436F0F2F224}"/>
              </a:ext>
            </a:extLst>
          </p:cNvPr>
          <p:cNvSpPr/>
          <p:nvPr/>
        </p:nvSpPr>
        <p:spPr>
          <a:xfrm>
            <a:off x="9491066" y="2734866"/>
            <a:ext cx="4319552" cy="361116"/>
          </a:xfrm>
          <a:prstGeom prst="rect">
            <a:avLst/>
          </a:prstGeom>
          <a:noFill/>
          <a:ln/>
        </p:spPr>
        <p:txBody>
          <a:bodyPr wrap="none" rtlCol="0" anchor="t"/>
          <a:lstStyle/>
          <a:p>
            <a:pPr marL="0" indent="0">
              <a:lnSpc>
                <a:spcPts val="2734"/>
              </a:lnSpc>
              <a:buNone/>
            </a:pPr>
            <a:r>
              <a:rPr lang="en-IN" sz="2400" b="1" i="0" dirty="0">
                <a:solidFill>
                  <a:schemeClr val="bg1">
                    <a:lumMod val="85000"/>
                  </a:schemeClr>
                </a:solidFill>
                <a:effectLst/>
                <a:latin typeface="Söhne"/>
              </a:rPr>
              <a:t>Limited Contextual </a:t>
            </a:r>
          </a:p>
          <a:p>
            <a:pPr marL="0" indent="0">
              <a:lnSpc>
                <a:spcPts val="2734"/>
              </a:lnSpc>
              <a:buNone/>
            </a:pPr>
            <a:r>
              <a:rPr lang="en-IN" sz="2400" b="1" i="0" dirty="0">
                <a:solidFill>
                  <a:schemeClr val="bg1">
                    <a:lumMod val="85000"/>
                  </a:schemeClr>
                </a:solidFill>
                <a:effectLst/>
                <a:latin typeface="Söhne"/>
              </a:rPr>
              <a:t>Understanding</a:t>
            </a:r>
            <a:endParaRPr lang="en-US" sz="2187" dirty="0">
              <a:solidFill>
                <a:schemeClr val="bg1">
                  <a:lumMod val="85000"/>
                </a:schemeClr>
              </a:solidFill>
            </a:endParaRPr>
          </a:p>
        </p:txBody>
      </p:sp>
      <p:sp>
        <p:nvSpPr>
          <p:cNvPr id="27" name="Text 7">
            <a:extLst>
              <a:ext uri="{FF2B5EF4-FFF2-40B4-BE49-F238E27FC236}">
                <a16:creationId xmlns:a16="http://schemas.microsoft.com/office/drawing/2014/main" id="{A7D91BAE-C7FA-7973-5E72-2329D6AFE4DF}"/>
              </a:ext>
            </a:extLst>
          </p:cNvPr>
          <p:cNvSpPr/>
          <p:nvPr/>
        </p:nvSpPr>
        <p:spPr>
          <a:xfrm>
            <a:off x="9491067" y="3470077"/>
            <a:ext cx="4070152" cy="1421606"/>
          </a:xfrm>
          <a:prstGeom prst="rect">
            <a:avLst/>
          </a:prstGeom>
          <a:noFill/>
          <a:ln/>
        </p:spPr>
        <p:txBody>
          <a:bodyPr wrap="square" rtlCol="0" anchor="t"/>
          <a:lstStyle/>
          <a:p>
            <a:pPr marL="0" indent="0">
              <a:lnSpc>
                <a:spcPts val="2799"/>
              </a:lnSpc>
              <a:buNone/>
            </a:pPr>
            <a:r>
              <a:rPr lang="en-US" sz="1600" b="0" i="0" dirty="0">
                <a:solidFill>
                  <a:srgbClr val="D1D5DB"/>
                </a:solidFill>
                <a:effectLst/>
                <a:latin typeface="Söhne"/>
              </a:rPr>
              <a:t>Understanding nuanced contextual factors (e.g., special occasions, unique preferences) may be challenging</a:t>
            </a:r>
            <a:endParaRPr lang="en-US" sz="1750" dirty="0"/>
          </a:p>
        </p:txBody>
      </p:sp>
      <p:sp>
        <p:nvSpPr>
          <p:cNvPr id="28" name="Shape 8">
            <a:extLst>
              <a:ext uri="{FF2B5EF4-FFF2-40B4-BE49-F238E27FC236}">
                <a16:creationId xmlns:a16="http://schemas.microsoft.com/office/drawing/2014/main" id="{F531864A-0611-1383-954D-6FA9837B2EBA}"/>
              </a:ext>
            </a:extLst>
          </p:cNvPr>
          <p:cNvSpPr/>
          <p:nvPr/>
        </p:nvSpPr>
        <p:spPr>
          <a:xfrm>
            <a:off x="4490799" y="5095042"/>
            <a:ext cx="9306401" cy="1663184"/>
          </a:xfrm>
          <a:prstGeom prst="roundRect">
            <a:avLst>
              <a:gd name="adj" fmla="val 6012"/>
            </a:avLst>
          </a:prstGeom>
          <a:solidFill>
            <a:srgbClr val="7E023C"/>
          </a:solidFill>
          <a:ln w="13811">
            <a:solidFill>
              <a:srgbClr val="970248"/>
            </a:solidFill>
            <a:prstDash val="solid"/>
          </a:ln>
        </p:spPr>
      </p:sp>
      <p:sp>
        <p:nvSpPr>
          <p:cNvPr id="29" name="Text 9">
            <a:extLst>
              <a:ext uri="{FF2B5EF4-FFF2-40B4-BE49-F238E27FC236}">
                <a16:creationId xmlns:a16="http://schemas.microsoft.com/office/drawing/2014/main" id="{C163C5DB-9A71-ABB6-C5A3-B299639F2D67}"/>
              </a:ext>
            </a:extLst>
          </p:cNvPr>
          <p:cNvSpPr/>
          <p:nvPr/>
        </p:nvSpPr>
        <p:spPr>
          <a:xfrm>
            <a:off x="4726780" y="5331023"/>
            <a:ext cx="3692391" cy="347186"/>
          </a:xfrm>
          <a:prstGeom prst="rect">
            <a:avLst/>
          </a:prstGeom>
          <a:noFill/>
          <a:ln/>
        </p:spPr>
        <p:txBody>
          <a:bodyPr wrap="none" rtlCol="0" anchor="t"/>
          <a:lstStyle/>
          <a:p>
            <a:pPr marL="0" indent="0">
              <a:lnSpc>
                <a:spcPts val="2734"/>
              </a:lnSpc>
              <a:buNone/>
            </a:pPr>
            <a:r>
              <a:rPr lang="en-IN" sz="2400" b="1" i="0" dirty="0">
                <a:solidFill>
                  <a:schemeClr val="bg1">
                    <a:lumMod val="85000"/>
                  </a:schemeClr>
                </a:solidFill>
                <a:effectLst/>
                <a:latin typeface="Söhne"/>
              </a:rPr>
              <a:t>Unforeseen External Factors</a:t>
            </a:r>
            <a:endParaRPr lang="en-US" sz="2187" dirty="0">
              <a:solidFill>
                <a:schemeClr val="bg1">
                  <a:lumMod val="85000"/>
                </a:schemeClr>
              </a:solidFill>
            </a:endParaRPr>
          </a:p>
        </p:txBody>
      </p:sp>
      <p:sp>
        <p:nvSpPr>
          <p:cNvPr id="30" name="Text 10">
            <a:extLst>
              <a:ext uri="{FF2B5EF4-FFF2-40B4-BE49-F238E27FC236}">
                <a16:creationId xmlns:a16="http://schemas.microsoft.com/office/drawing/2014/main" id="{D8C87982-F18E-CF49-1B34-9FCCEC3FD927}"/>
              </a:ext>
            </a:extLst>
          </p:cNvPr>
          <p:cNvSpPr/>
          <p:nvPr/>
        </p:nvSpPr>
        <p:spPr>
          <a:xfrm>
            <a:off x="4726781" y="5811441"/>
            <a:ext cx="8834438" cy="710803"/>
          </a:xfrm>
          <a:prstGeom prst="rect">
            <a:avLst/>
          </a:prstGeom>
          <a:noFill/>
          <a:ln/>
        </p:spPr>
        <p:txBody>
          <a:bodyPr wrap="square" rtlCol="0" anchor="t"/>
          <a:lstStyle/>
          <a:p>
            <a:pPr marL="0" indent="0">
              <a:lnSpc>
                <a:spcPts val="2799"/>
              </a:lnSpc>
              <a:buNone/>
            </a:pPr>
            <a:r>
              <a:rPr lang="en-US" sz="1600" b="0" i="0" dirty="0">
                <a:solidFill>
                  <a:srgbClr val="D1D5DB"/>
                </a:solidFill>
                <a:effectLst/>
                <a:latin typeface="Söhne"/>
              </a:rPr>
              <a:t>External factors, such as unforeseen events or global crises, may impact the relevance of recommendations.</a:t>
            </a:r>
            <a:endParaRPr lang="en-US" sz="1750" dirty="0"/>
          </a:p>
        </p:txBody>
      </p:sp>
      <p:pic>
        <p:nvPicPr>
          <p:cNvPr id="32" name="Picture 31">
            <a:extLst>
              <a:ext uri="{FF2B5EF4-FFF2-40B4-BE49-F238E27FC236}">
                <a16:creationId xmlns:a16="http://schemas.microsoft.com/office/drawing/2014/main" id="{C21F77B7-76EC-F1B4-BF34-802678DF4CD9}"/>
              </a:ext>
            </a:extLst>
          </p:cNvPr>
          <p:cNvPicPr>
            <a:picLocks noChangeAspect="1"/>
          </p:cNvPicPr>
          <p:nvPr/>
        </p:nvPicPr>
        <p:blipFill rotWithShape="1">
          <a:blip r:embed="rId4"/>
          <a:srcRect l="24635" r="9232"/>
          <a:stretch/>
        </p:blipFill>
        <p:spPr>
          <a:xfrm>
            <a:off x="32501" y="-26005"/>
            <a:ext cx="4087978" cy="82296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0">
            <a:extLst>
              <a:ext uri="{FF2B5EF4-FFF2-40B4-BE49-F238E27FC236}">
                <a16:creationId xmlns:a16="http://schemas.microsoft.com/office/drawing/2014/main" id="{86931782-66A7-DAAF-B7AB-CADCEC25E3E5}"/>
              </a:ext>
            </a:extLst>
          </p:cNvPr>
          <p:cNvSpPr/>
          <p:nvPr/>
        </p:nvSpPr>
        <p:spPr>
          <a:xfrm>
            <a:off x="0" y="0"/>
            <a:ext cx="14630400" cy="8229600"/>
          </a:xfrm>
          <a:prstGeom prst="rect">
            <a:avLst/>
          </a:prstGeom>
          <a:solidFill>
            <a:srgbClr val="0C0C0C"/>
          </a:solidFill>
          <a:ln w="13811">
            <a:solidFill>
              <a:srgbClr val="565151"/>
            </a:solidFill>
            <a:prstDash val="solid"/>
          </a:ln>
        </p:spPr>
      </p:sp>
      <p:sp>
        <p:nvSpPr>
          <p:cNvPr id="5" name="TextBox 4">
            <a:extLst>
              <a:ext uri="{FF2B5EF4-FFF2-40B4-BE49-F238E27FC236}">
                <a16:creationId xmlns:a16="http://schemas.microsoft.com/office/drawing/2014/main" id="{A2C52007-436B-0542-619E-CB8B3C81B391}"/>
              </a:ext>
            </a:extLst>
          </p:cNvPr>
          <p:cNvSpPr txBox="1"/>
          <p:nvPr/>
        </p:nvSpPr>
        <p:spPr>
          <a:xfrm>
            <a:off x="1260087" y="443229"/>
            <a:ext cx="3836020" cy="523220"/>
          </a:xfrm>
          <a:prstGeom prst="rect">
            <a:avLst/>
          </a:prstGeom>
          <a:noFill/>
        </p:spPr>
        <p:txBody>
          <a:bodyPr wrap="square" rtlCol="0">
            <a:spAutoFit/>
          </a:bodyPr>
          <a:lstStyle/>
          <a:p>
            <a:r>
              <a:rPr lang="en-IN" sz="2800" dirty="0">
                <a:solidFill>
                  <a:schemeClr val="bg1"/>
                </a:solidFill>
                <a:latin typeface="Overpass"/>
              </a:rPr>
              <a:t>Screen Shots</a:t>
            </a:r>
          </a:p>
        </p:txBody>
      </p:sp>
      <p:pic>
        <p:nvPicPr>
          <p:cNvPr id="6" name="image5.jpeg">
            <a:extLst>
              <a:ext uri="{FF2B5EF4-FFF2-40B4-BE49-F238E27FC236}">
                <a16:creationId xmlns:a16="http://schemas.microsoft.com/office/drawing/2014/main" id="{AF1FB6E1-475C-B29F-5DE6-5F8E7BA6D193}"/>
              </a:ext>
            </a:extLst>
          </p:cNvPr>
          <p:cNvPicPr>
            <a:picLocks noChangeAspect="1"/>
          </p:cNvPicPr>
          <p:nvPr/>
        </p:nvPicPr>
        <p:blipFill>
          <a:blip r:embed="rId2" cstate="print"/>
          <a:stretch>
            <a:fillRect/>
          </a:stretch>
        </p:blipFill>
        <p:spPr>
          <a:xfrm>
            <a:off x="1384725" y="1183833"/>
            <a:ext cx="4859958" cy="6602538"/>
          </a:xfrm>
          <a:prstGeom prst="rect">
            <a:avLst/>
          </a:prstGeom>
        </p:spPr>
      </p:pic>
      <p:pic>
        <p:nvPicPr>
          <p:cNvPr id="9" name="Picture 8">
            <a:extLst>
              <a:ext uri="{FF2B5EF4-FFF2-40B4-BE49-F238E27FC236}">
                <a16:creationId xmlns:a16="http://schemas.microsoft.com/office/drawing/2014/main" id="{959D7A75-5BA6-D19C-3758-9AB2E37B5DDC}"/>
              </a:ext>
            </a:extLst>
          </p:cNvPr>
          <p:cNvPicPr>
            <a:picLocks noChangeAspect="1"/>
          </p:cNvPicPr>
          <p:nvPr/>
        </p:nvPicPr>
        <p:blipFill rotWithShape="1">
          <a:blip r:embed="rId3"/>
          <a:srcRect r="32380"/>
          <a:stretch/>
        </p:blipFill>
        <p:spPr>
          <a:xfrm>
            <a:off x="7470040" y="1233255"/>
            <a:ext cx="5128124" cy="6486209"/>
          </a:xfrm>
          <a:prstGeom prst="rect">
            <a:avLst/>
          </a:prstGeom>
        </p:spPr>
      </p:pic>
    </p:spTree>
    <p:extLst>
      <p:ext uri="{BB962C8B-B14F-4D97-AF65-F5344CB8AC3E}">
        <p14:creationId xmlns:p14="http://schemas.microsoft.com/office/powerpoint/2010/main" val="8393178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967859"/>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Conclusion</a:t>
            </a:r>
            <a:endParaRPr lang="en-US" sz="4374" dirty="0"/>
          </a:p>
        </p:txBody>
      </p:sp>
      <p:pic>
        <p:nvPicPr>
          <p:cNvPr id="5" name="Image 1" descr="preencoded.png"/>
          <p:cNvPicPr>
            <a:picLocks noChangeAspect="1"/>
          </p:cNvPicPr>
          <p:nvPr/>
        </p:nvPicPr>
        <p:blipFill>
          <a:blip r:embed="rId4"/>
          <a:stretch>
            <a:fillRect/>
          </a:stretch>
        </p:blipFill>
        <p:spPr>
          <a:xfrm>
            <a:off x="2348389" y="2106573"/>
            <a:ext cx="3088958" cy="1909048"/>
          </a:xfrm>
          <a:prstGeom prst="rect">
            <a:avLst/>
          </a:prstGeom>
        </p:spPr>
      </p:pic>
      <p:sp>
        <p:nvSpPr>
          <p:cNvPr id="6" name="Text 2"/>
          <p:cNvSpPr/>
          <p:nvPr/>
        </p:nvSpPr>
        <p:spPr>
          <a:xfrm>
            <a:off x="2348389" y="4293275"/>
            <a:ext cx="2539960"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System Performance</a:t>
            </a:r>
            <a:endParaRPr lang="en-US" sz="2187" dirty="0"/>
          </a:p>
        </p:txBody>
      </p:sp>
      <p:sp>
        <p:nvSpPr>
          <p:cNvPr id="7" name="Text 3"/>
          <p:cNvSpPr/>
          <p:nvPr/>
        </p:nvSpPr>
        <p:spPr>
          <a:xfrm>
            <a:off x="2348389" y="4773692"/>
            <a:ext cx="3088958"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The precision rate of the Hotel Recommendation System is high, resulting in more accurate hotel recommendations for users.</a:t>
            </a:r>
            <a:endParaRPr lang="en-US" sz="1750" dirty="0"/>
          </a:p>
        </p:txBody>
      </p:sp>
      <p:pic>
        <p:nvPicPr>
          <p:cNvPr id="8" name="Image 2" descr="preencoded.png"/>
          <p:cNvPicPr>
            <a:picLocks noChangeAspect="1"/>
          </p:cNvPicPr>
          <p:nvPr/>
        </p:nvPicPr>
        <p:blipFill>
          <a:blip r:embed="rId5"/>
          <a:stretch>
            <a:fillRect/>
          </a:stretch>
        </p:blipFill>
        <p:spPr>
          <a:xfrm>
            <a:off x="5770602" y="2106573"/>
            <a:ext cx="3088958" cy="1909048"/>
          </a:xfrm>
          <a:prstGeom prst="rect">
            <a:avLst/>
          </a:prstGeom>
        </p:spPr>
      </p:pic>
      <p:sp>
        <p:nvSpPr>
          <p:cNvPr id="9" name="Text 4"/>
          <p:cNvSpPr/>
          <p:nvPr/>
        </p:nvSpPr>
        <p:spPr>
          <a:xfrm>
            <a:off x="5770602" y="4293275"/>
            <a:ext cx="3088958" cy="694373"/>
          </a:xfrm>
          <a:prstGeom prst="rect">
            <a:avLst/>
          </a:prstGeom>
          <a:noFill/>
          <a:ln/>
        </p:spPr>
        <p:txBody>
          <a:bodyPr wrap="squar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Future of ML in Hotel Industry</a:t>
            </a:r>
            <a:endParaRPr lang="en-US" sz="2187" dirty="0"/>
          </a:p>
        </p:txBody>
      </p:sp>
      <p:sp>
        <p:nvSpPr>
          <p:cNvPr id="10" name="Text 5"/>
          <p:cNvSpPr/>
          <p:nvPr/>
        </p:nvSpPr>
        <p:spPr>
          <a:xfrm>
            <a:off x="5770602" y="5120878"/>
            <a:ext cx="3088958" cy="2132409"/>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Use of Machine Learning in the hotel industry is expected to grow, with applications in areas such as carbon footprint management, price optimization, and more.</a:t>
            </a:r>
            <a:endParaRPr lang="en-US" sz="1750" dirty="0"/>
          </a:p>
        </p:txBody>
      </p:sp>
      <p:pic>
        <p:nvPicPr>
          <p:cNvPr id="11" name="Image 3" descr="preencoded.png"/>
          <p:cNvPicPr>
            <a:picLocks noChangeAspect="1"/>
          </p:cNvPicPr>
          <p:nvPr/>
        </p:nvPicPr>
        <p:blipFill>
          <a:blip r:embed="rId6"/>
          <a:stretch>
            <a:fillRect/>
          </a:stretch>
        </p:blipFill>
        <p:spPr>
          <a:xfrm>
            <a:off x="9192816" y="2106573"/>
            <a:ext cx="3089077" cy="1909167"/>
          </a:xfrm>
          <a:prstGeom prst="rect">
            <a:avLst/>
          </a:prstGeom>
        </p:spPr>
      </p:pic>
      <p:sp>
        <p:nvSpPr>
          <p:cNvPr id="12" name="Text 6"/>
          <p:cNvSpPr/>
          <p:nvPr/>
        </p:nvSpPr>
        <p:spPr>
          <a:xfrm>
            <a:off x="9192816" y="4293394"/>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Global Impact</a:t>
            </a:r>
            <a:endParaRPr lang="en-US" sz="2187" dirty="0"/>
          </a:p>
        </p:txBody>
      </p:sp>
      <p:sp>
        <p:nvSpPr>
          <p:cNvPr id="13" name="Text 7"/>
          <p:cNvSpPr/>
          <p:nvPr/>
        </p:nvSpPr>
        <p:spPr>
          <a:xfrm>
            <a:off x="9192816" y="4773811"/>
            <a:ext cx="3089077" cy="2487811"/>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The Hotel Recommendation System using ML has the potential to revolutionize the hotel industry, making travel more personalized and efficient for people all over the world.</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5" name="Text 1"/>
          <p:cNvSpPr/>
          <p:nvPr/>
        </p:nvSpPr>
        <p:spPr>
          <a:xfrm>
            <a:off x="833199" y="1967397"/>
            <a:ext cx="4471630"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Project Statement</a:t>
            </a:r>
            <a:endParaRPr lang="en-US" sz="4374" dirty="0"/>
          </a:p>
        </p:txBody>
      </p:sp>
      <p:sp>
        <p:nvSpPr>
          <p:cNvPr id="6" name="Shape 2"/>
          <p:cNvSpPr/>
          <p:nvPr/>
        </p:nvSpPr>
        <p:spPr>
          <a:xfrm>
            <a:off x="2227106" y="3436252"/>
            <a:ext cx="499943" cy="499943"/>
          </a:xfrm>
          <a:prstGeom prst="roundRect">
            <a:avLst>
              <a:gd name="adj" fmla="val 20000"/>
            </a:avLst>
          </a:prstGeom>
          <a:solidFill>
            <a:srgbClr val="7E023C"/>
          </a:solidFill>
          <a:ln w="13811">
            <a:solidFill>
              <a:srgbClr val="970248"/>
            </a:solidFill>
            <a:prstDash val="solid"/>
          </a:ln>
        </p:spPr>
      </p:sp>
      <p:sp>
        <p:nvSpPr>
          <p:cNvPr id="7" name="Text 3"/>
          <p:cNvSpPr/>
          <p:nvPr/>
        </p:nvSpPr>
        <p:spPr>
          <a:xfrm>
            <a:off x="2408497" y="3445593"/>
            <a:ext cx="13716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1</a:t>
            </a:r>
            <a:endParaRPr lang="en-US" sz="2624" dirty="0"/>
          </a:p>
        </p:txBody>
      </p:sp>
      <p:sp>
        <p:nvSpPr>
          <p:cNvPr id="8" name="Text 4"/>
          <p:cNvSpPr/>
          <p:nvPr/>
        </p:nvSpPr>
        <p:spPr>
          <a:xfrm>
            <a:off x="2962083" y="3445593"/>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The problem</a:t>
            </a:r>
            <a:endParaRPr lang="en-US" sz="2187" dirty="0"/>
          </a:p>
        </p:txBody>
      </p:sp>
      <p:sp>
        <p:nvSpPr>
          <p:cNvPr id="9" name="Text 5"/>
          <p:cNvSpPr/>
          <p:nvPr/>
        </p:nvSpPr>
        <p:spPr>
          <a:xfrm>
            <a:off x="2892744" y="4096064"/>
            <a:ext cx="3820001" cy="1066205"/>
          </a:xfrm>
          <a:prstGeom prst="rect">
            <a:avLst/>
          </a:prstGeom>
          <a:noFill/>
          <a:ln/>
        </p:spPr>
        <p:txBody>
          <a:bodyPr wrap="square" rtlCol="0" anchor="t"/>
          <a:lstStyle/>
          <a:p>
            <a:pPr marL="0" indent="0">
              <a:lnSpc>
                <a:spcPts val="2799"/>
              </a:lnSpc>
              <a:buNone/>
            </a:pPr>
            <a:r>
              <a:rPr lang="en-US" sz="2000" dirty="0">
                <a:solidFill>
                  <a:srgbClr val="E5E0DF"/>
                </a:solidFill>
                <a:latin typeface="Overpass" pitchFamily="34" charset="0"/>
                <a:ea typeface="Overpass" pitchFamily="34" charset="-122"/>
                <a:cs typeface="Overpass" pitchFamily="34" charset="-120"/>
              </a:rPr>
              <a:t>Finding the perfect hotel that matches your preferences can be a daunting task.</a:t>
            </a:r>
            <a:endParaRPr lang="en-US" sz="2000" dirty="0"/>
          </a:p>
        </p:txBody>
      </p:sp>
      <p:sp>
        <p:nvSpPr>
          <p:cNvPr id="10" name="Shape 6"/>
          <p:cNvSpPr/>
          <p:nvPr/>
        </p:nvSpPr>
        <p:spPr>
          <a:xfrm>
            <a:off x="7236709" y="3425103"/>
            <a:ext cx="499943" cy="499943"/>
          </a:xfrm>
          <a:prstGeom prst="roundRect">
            <a:avLst>
              <a:gd name="adj" fmla="val 20000"/>
            </a:avLst>
          </a:prstGeom>
          <a:solidFill>
            <a:srgbClr val="7E023C"/>
          </a:solidFill>
          <a:ln w="13811">
            <a:solidFill>
              <a:srgbClr val="970248"/>
            </a:solidFill>
            <a:prstDash val="solid"/>
          </a:ln>
        </p:spPr>
      </p:sp>
      <p:sp>
        <p:nvSpPr>
          <p:cNvPr id="11" name="Text 7"/>
          <p:cNvSpPr/>
          <p:nvPr/>
        </p:nvSpPr>
        <p:spPr>
          <a:xfrm>
            <a:off x="7348814" y="3433248"/>
            <a:ext cx="20574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2</a:t>
            </a:r>
            <a:endParaRPr lang="en-US" sz="2624" dirty="0"/>
          </a:p>
        </p:txBody>
      </p:sp>
      <p:sp>
        <p:nvSpPr>
          <p:cNvPr id="12" name="Text 8"/>
          <p:cNvSpPr/>
          <p:nvPr/>
        </p:nvSpPr>
        <p:spPr>
          <a:xfrm>
            <a:off x="7973411" y="3467896"/>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The solution</a:t>
            </a:r>
            <a:endParaRPr lang="en-US" sz="2187" dirty="0"/>
          </a:p>
        </p:txBody>
      </p:sp>
      <p:sp>
        <p:nvSpPr>
          <p:cNvPr id="13" name="Text 9"/>
          <p:cNvSpPr/>
          <p:nvPr/>
        </p:nvSpPr>
        <p:spPr>
          <a:xfrm>
            <a:off x="7917656" y="3976092"/>
            <a:ext cx="3820001" cy="1421606"/>
          </a:xfrm>
          <a:prstGeom prst="rect">
            <a:avLst/>
          </a:prstGeom>
          <a:noFill/>
          <a:ln/>
        </p:spPr>
        <p:txBody>
          <a:bodyPr wrap="square" rtlCol="0" anchor="t"/>
          <a:lstStyle/>
          <a:p>
            <a:pPr marL="0" indent="0">
              <a:lnSpc>
                <a:spcPts val="2799"/>
              </a:lnSpc>
              <a:buNone/>
            </a:pPr>
            <a:r>
              <a:rPr lang="en-US" sz="2000" dirty="0">
                <a:solidFill>
                  <a:srgbClr val="E5E0DF"/>
                </a:solidFill>
                <a:latin typeface="Overpass" pitchFamily="34" charset="0"/>
                <a:ea typeface="Overpass" pitchFamily="34" charset="-122"/>
                <a:cs typeface="Overpass" pitchFamily="34" charset="-120"/>
              </a:rPr>
              <a:t>Our Hotel Recommendation System uses Machine Learning to recommend suitable hotels based on user ratings and preferences.</a:t>
            </a:r>
            <a:endParaRPr lang="en-US" sz="20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982033"/>
            <a:ext cx="9933503" cy="1388745"/>
          </a:xfrm>
          <a:prstGeom prst="rect">
            <a:avLst/>
          </a:prstGeom>
          <a:noFill/>
          <a:ln/>
        </p:spPr>
        <p:txBody>
          <a:bodyPr wrap="squar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Overview about Hotel Recommendation System</a:t>
            </a:r>
            <a:endParaRPr lang="en-US" sz="4374" dirty="0"/>
          </a:p>
        </p:txBody>
      </p:sp>
      <p:sp>
        <p:nvSpPr>
          <p:cNvPr id="5" name="Text 2"/>
          <p:cNvSpPr/>
          <p:nvPr/>
        </p:nvSpPr>
        <p:spPr>
          <a:xfrm>
            <a:off x="2348389" y="3926205"/>
            <a:ext cx="4695706" cy="832961"/>
          </a:xfrm>
          <a:prstGeom prst="rect">
            <a:avLst/>
          </a:prstGeom>
          <a:noFill/>
          <a:ln/>
        </p:spPr>
        <p:txBody>
          <a:bodyPr wrap="square" rtlCol="0" anchor="t"/>
          <a:lstStyle/>
          <a:p>
            <a:pPr marL="0" indent="0">
              <a:lnSpc>
                <a:spcPts val="3281"/>
              </a:lnSpc>
              <a:buNone/>
            </a:pPr>
            <a:r>
              <a:rPr lang="en-US" sz="2624" b="1" kern="0" spc="-79" dirty="0">
                <a:solidFill>
                  <a:srgbClr val="FFFFFF"/>
                </a:solidFill>
                <a:latin typeface="Overpass" pitchFamily="34" charset="0"/>
                <a:ea typeface="Overpass" pitchFamily="34" charset="-122"/>
                <a:cs typeface="Overpass" pitchFamily="34" charset="-120"/>
              </a:rPr>
              <a:t>Personalized Recommendations</a:t>
            </a:r>
            <a:endParaRPr lang="en-US" sz="2624" dirty="0"/>
          </a:p>
        </p:txBody>
      </p:sp>
      <p:sp>
        <p:nvSpPr>
          <p:cNvPr id="6" name="Text 3"/>
          <p:cNvSpPr/>
          <p:nvPr/>
        </p:nvSpPr>
        <p:spPr>
          <a:xfrm>
            <a:off x="2348389" y="4981337"/>
            <a:ext cx="4695706"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system tailors hotel recommendations to individual preferences and past choices, providing a personalized experience for users.</a:t>
            </a:r>
            <a:endParaRPr lang="en-US" sz="1750" dirty="0"/>
          </a:p>
        </p:txBody>
      </p:sp>
      <p:sp>
        <p:nvSpPr>
          <p:cNvPr id="7" name="Text 4"/>
          <p:cNvSpPr/>
          <p:nvPr/>
        </p:nvSpPr>
        <p:spPr>
          <a:xfrm>
            <a:off x="7593687" y="3926205"/>
            <a:ext cx="2666286" cy="416481"/>
          </a:xfrm>
          <a:prstGeom prst="rect">
            <a:avLst/>
          </a:prstGeom>
          <a:noFill/>
          <a:ln/>
        </p:spPr>
        <p:txBody>
          <a:bodyPr wrap="none" rtlCol="0" anchor="t"/>
          <a:lstStyle/>
          <a:p>
            <a:pPr marL="0" indent="0">
              <a:lnSpc>
                <a:spcPts val="3281"/>
              </a:lnSpc>
              <a:buNone/>
            </a:pPr>
            <a:r>
              <a:rPr lang="en-US" sz="2624" b="1" kern="0" spc="-79" dirty="0">
                <a:solidFill>
                  <a:srgbClr val="FFFFFF"/>
                </a:solidFill>
                <a:latin typeface="Overpass" pitchFamily="34" charset="0"/>
                <a:ea typeface="Overpass" pitchFamily="34" charset="-122"/>
                <a:cs typeface="Overpass" pitchFamily="34" charset="-120"/>
              </a:rPr>
              <a:t>Efficient Choices</a:t>
            </a:r>
            <a:endParaRPr lang="en-US" sz="2624" dirty="0"/>
          </a:p>
        </p:txBody>
      </p:sp>
      <p:sp>
        <p:nvSpPr>
          <p:cNvPr id="8" name="Text 5"/>
          <p:cNvSpPr/>
          <p:nvPr/>
        </p:nvSpPr>
        <p:spPr>
          <a:xfrm>
            <a:off x="7586186" y="4981337"/>
            <a:ext cx="4695706" cy="1066205"/>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Users can quickly find a hotel that fits their specific needs and style among a vast array of options, saving them time and hassle.</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0C0C0C">
              <a:alpha val="80000"/>
            </a:srgbClr>
          </a:solidFill>
          <a:ln/>
        </p:spPr>
      </p:sp>
      <p:sp>
        <p:nvSpPr>
          <p:cNvPr id="6" name="Text 2"/>
          <p:cNvSpPr/>
          <p:nvPr/>
        </p:nvSpPr>
        <p:spPr>
          <a:xfrm>
            <a:off x="2348389" y="1880830"/>
            <a:ext cx="6517600"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What is Machine Learning?</a:t>
            </a:r>
            <a:endParaRPr lang="en-US" sz="4374" dirty="0"/>
          </a:p>
        </p:txBody>
      </p:sp>
      <p:sp>
        <p:nvSpPr>
          <p:cNvPr id="7" name="Shape 3"/>
          <p:cNvSpPr/>
          <p:nvPr/>
        </p:nvSpPr>
        <p:spPr>
          <a:xfrm>
            <a:off x="2348389" y="2908459"/>
            <a:ext cx="3163014" cy="3440192"/>
          </a:xfrm>
          <a:prstGeom prst="roundRect">
            <a:avLst>
              <a:gd name="adj" fmla="val 3161"/>
            </a:avLst>
          </a:prstGeom>
          <a:solidFill>
            <a:srgbClr val="7E023C"/>
          </a:solidFill>
          <a:ln w="13811">
            <a:solidFill>
              <a:srgbClr val="970248"/>
            </a:solidFill>
            <a:prstDash val="solid"/>
          </a:ln>
        </p:spPr>
      </p:sp>
      <p:sp>
        <p:nvSpPr>
          <p:cNvPr id="8" name="Text 4"/>
          <p:cNvSpPr/>
          <p:nvPr/>
        </p:nvSpPr>
        <p:spPr>
          <a:xfrm>
            <a:off x="2584371" y="3144441"/>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Definition</a:t>
            </a:r>
            <a:endParaRPr lang="en-US" sz="2187" dirty="0"/>
          </a:p>
        </p:txBody>
      </p:sp>
      <p:sp>
        <p:nvSpPr>
          <p:cNvPr id="9" name="Text 5"/>
          <p:cNvSpPr/>
          <p:nvPr/>
        </p:nvSpPr>
        <p:spPr>
          <a:xfrm>
            <a:off x="2584371" y="3624858"/>
            <a:ext cx="2691051" cy="2487811"/>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Machine Learning is a subset of AI that allows systems to automatically analyze data, learn from it, and improve performance over time without human intervention.</a:t>
            </a:r>
            <a:endParaRPr lang="en-US" sz="1750" dirty="0"/>
          </a:p>
        </p:txBody>
      </p:sp>
      <p:sp>
        <p:nvSpPr>
          <p:cNvPr id="10" name="Shape 6"/>
          <p:cNvSpPr/>
          <p:nvPr/>
        </p:nvSpPr>
        <p:spPr>
          <a:xfrm>
            <a:off x="5733573" y="2908459"/>
            <a:ext cx="7514075" cy="3440192"/>
          </a:xfrm>
          <a:prstGeom prst="roundRect">
            <a:avLst>
              <a:gd name="adj" fmla="val 3161"/>
            </a:avLst>
          </a:prstGeom>
          <a:solidFill>
            <a:srgbClr val="7E023C"/>
          </a:solidFill>
          <a:ln w="13811">
            <a:solidFill>
              <a:srgbClr val="970248"/>
            </a:solidFill>
            <a:prstDash val="solid"/>
          </a:ln>
        </p:spPr>
      </p:sp>
      <p:sp>
        <p:nvSpPr>
          <p:cNvPr id="11" name="Text 7"/>
          <p:cNvSpPr/>
          <p:nvPr/>
        </p:nvSpPr>
        <p:spPr>
          <a:xfrm>
            <a:off x="5969556" y="3144441"/>
            <a:ext cx="2221944" cy="347186"/>
          </a:xfrm>
          <a:prstGeom prst="rect">
            <a:avLst/>
          </a:prstGeom>
          <a:noFill/>
          <a:ln/>
        </p:spPr>
        <p:txBody>
          <a:bodyPr wrap="none" rtlCol="0" anchor="t"/>
          <a:lstStyle/>
          <a:p>
            <a:pPr marL="0" indent="0">
              <a:lnSpc>
                <a:spcPts val="2734"/>
              </a:lnSpc>
              <a:buNone/>
            </a:pPr>
            <a:endParaRPr lang="en-US" sz="2187" dirty="0"/>
          </a:p>
        </p:txBody>
      </p:sp>
      <p:sp>
        <p:nvSpPr>
          <p:cNvPr id="12" name="Text 8"/>
          <p:cNvSpPr/>
          <p:nvPr/>
        </p:nvSpPr>
        <p:spPr>
          <a:xfrm>
            <a:off x="5969556" y="3624858"/>
            <a:ext cx="2691051" cy="1421606"/>
          </a:xfrm>
          <a:prstGeom prst="rect">
            <a:avLst/>
          </a:prstGeom>
          <a:noFill/>
          <a:ln/>
        </p:spPr>
        <p:txBody>
          <a:bodyPr wrap="square" rtlCol="0" anchor="t"/>
          <a:lstStyle/>
          <a:p>
            <a:pPr marL="0" indent="0">
              <a:lnSpc>
                <a:spcPts val="2799"/>
              </a:lnSpc>
              <a:buNone/>
            </a:pPr>
            <a:endParaRPr lang="en-US" sz="1750" dirty="0"/>
          </a:p>
        </p:txBody>
      </p:sp>
      <p:sp>
        <p:nvSpPr>
          <p:cNvPr id="14" name="Text 10"/>
          <p:cNvSpPr/>
          <p:nvPr/>
        </p:nvSpPr>
        <p:spPr>
          <a:xfrm>
            <a:off x="9354741" y="3144441"/>
            <a:ext cx="2221944" cy="347186"/>
          </a:xfrm>
          <a:prstGeom prst="rect">
            <a:avLst/>
          </a:prstGeom>
          <a:noFill/>
          <a:ln/>
        </p:spPr>
        <p:txBody>
          <a:bodyPr wrap="none" rtlCol="0" anchor="t"/>
          <a:lstStyle/>
          <a:p>
            <a:pPr marL="0" indent="0">
              <a:lnSpc>
                <a:spcPts val="2734"/>
              </a:lnSpc>
              <a:buNone/>
            </a:pPr>
            <a:endParaRPr lang="en-US" sz="2187" dirty="0"/>
          </a:p>
        </p:txBody>
      </p:sp>
      <p:sp>
        <p:nvSpPr>
          <p:cNvPr id="15" name="Text 11"/>
          <p:cNvSpPr/>
          <p:nvPr/>
        </p:nvSpPr>
        <p:spPr>
          <a:xfrm>
            <a:off x="9354741" y="3624858"/>
            <a:ext cx="2691051" cy="1421606"/>
          </a:xfrm>
          <a:prstGeom prst="rect">
            <a:avLst/>
          </a:prstGeom>
          <a:noFill/>
          <a:ln/>
        </p:spPr>
        <p:txBody>
          <a:bodyPr wrap="square" rtlCol="0" anchor="t"/>
          <a:lstStyle/>
          <a:p>
            <a:pPr marL="0" indent="0">
              <a:lnSpc>
                <a:spcPts val="2799"/>
              </a:lnSpc>
              <a:buNone/>
            </a:pPr>
            <a:endParaRPr lang="en-US" sz="1750" dirty="0"/>
          </a:p>
        </p:txBody>
      </p:sp>
      <p:sp>
        <p:nvSpPr>
          <p:cNvPr id="17" name="TextBox 16">
            <a:extLst>
              <a:ext uri="{FF2B5EF4-FFF2-40B4-BE49-F238E27FC236}">
                <a16:creationId xmlns:a16="http://schemas.microsoft.com/office/drawing/2014/main" id="{EF9B0495-0D1D-FDAB-B085-04BD9CF07B61}"/>
              </a:ext>
            </a:extLst>
          </p:cNvPr>
          <p:cNvSpPr txBox="1"/>
          <p:nvPr/>
        </p:nvSpPr>
        <p:spPr>
          <a:xfrm>
            <a:off x="5949728" y="3624858"/>
            <a:ext cx="6332283" cy="2542363"/>
          </a:xfrm>
          <a:prstGeom prst="rect">
            <a:avLst/>
          </a:prstGeom>
          <a:noFill/>
        </p:spPr>
        <p:txBody>
          <a:bodyPr wrap="square" rtlCol="0">
            <a:spAutoFit/>
          </a:bodyPr>
          <a:lstStyle/>
          <a:p>
            <a:pPr>
              <a:lnSpc>
                <a:spcPct val="150000"/>
              </a:lnSpc>
            </a:pPr>
            <a:r>
              <a:rPr lang="en-US" sz="1750" b="0" i="0" dirty="0">
                <a:solidFill>
                  <a:srgbClr val="D1D5DB"/>
                </a:solidFill>
                <a:effectLst/>
                <a:latin typeface="Söhne"/>
              </a:rPr>
              <a:t>Machine Learning is the backbone of our recommendation system. It enables systems to learn from data patterns, enhancing their ability to make predictions or decisions without explicit programming. In the </a:t>
            </a:r>
            <a:r>
              <a:rPr lang="en-US" sz="1750" b="0" i="0" dirty="0">
                <a:solidFill>
                  <a:srgbClr val="D1D5DB"/>
                </a:solidFill>
                <a:effectLst/>
                <a:latin typeface="Overpass"/>
              </a:rPr>
              <a:t>context</a:t>
            </a:r>
            <a:r>
              <a:rPr lang="en-US" sz="1750" b="0" i="0" dirty="0">
                <a:solidFill>
                  <a:srgbClr val="D1D5DB"/>
                </a:solidFill>
                <a:effectLst/>
                <a:latin typeface="Söhne"/>
              </a:rPr>
              <a:t> of our project, Machine Learning empowers our system to understand user preferences and deliver tailored hotel recommendations.</a:t>
            </a:r>
            <a:endParaRPr lang="en-IN"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468"/>
            <a:ext cx="14630400" cy="8229600"/>
          </a:xfrm>
          <a:prstGeom prst="rect">
            <a:avLst/>
          </a:prstGeom>
          <a:solidFill>
            <a:srgbClr val="0C0C0C"/>
          </a:solidFill>
          <a:ln w="13811">
            <a:solidFill>
              <a:srgbClr val="565151"/>
            </a:solidFill>
            <a:prstDash val="solid"/>
          </a:ln>
        </p:spPr>
      </p:sp>
      <p:sp>
        <p:nvSpPr>
          <p:cNvPr id="4" name="Text 1"/>
          <p:cNvSpPr/>
          <p:nvPr/>
        </p:nvSpPr>
        <p:spPr>
          <a:xfrm>
            <a:off x="2348389" y="1323261"/>
            <a:ext cx="5523667"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Dataset and Attributes</a:t>
            </a:r>
            <a:endParaRPr lang="en-US" sz="4374" dirty="0"/>
          </a:p>
        </p:txBody>
      </p:sp>
      <p:sp>
        <p:nvSpPr>
          <p:cNvPr id="6" name="Text 2"/>
          <p:cNvSpPr/>
          <p:nvPr/>
        </p:nvSpPr>
        <p:spPr>
          <a:xfrm>
            <a:off x="2348389" y="4648676"/>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Dataset Overview</a:t>
            </a:r>
            <a:endParaRPr lang="en-US" sz="2187" dirty="0"/>
          </a:p>
        </p:txBody>
      </p:sp>
      <p:sp>
        <p:nvSpPr>
          <p:cNvPr id="7" name="Text 3"/>
          <p:cNvSpPr/>
          <p:nvPr/>
        </p:nvSpPr>
        <p:spPr>
          <a:xfrm>
            <a:off x="2348389" y="5129093"/>
            <a:ext cx="3088958" cy="1421606"/>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The dataset contains hotel information from different </a:t>
            </a:r>
            <a:r>
              <a:rPr lang="en-US" sz="1750" dirty="0" err="1">
                <a:solidFill>
                  <a:srgbClr val="E5E0DF"/>
                </a:solidFill>
                <a:latin typeface="Overpass" pitchFamily="34" charset="0"/>
                <a:ea typeface="Overpass" pitchFamily="34" charset="-122"/>
                <a:cs typeface="Overpass" pitchFamily="34" charset="-120"/>
              </a:rPr>
              <a:t>locations,star</a:t>
            </a:r>
            <a:r>
              <a:rPr lang="en-US" sz="1750" dirty="0">
                <a:solidFill>
                  <a:srgbClr val="E5E0DF"/>
                </a:solidFill>
                <a:latin typeface="Overpass" pitchFamily="34" charset="0"/>
                <a:ea typeface="Overpass" pitchFamily="34" charset="-122"/>
                <a:cs typeface="Overpass" pitchFamily="34" charset="-120"/>
              </a:rPr>
              <a:t> rating, and user reviews.</a:t>
            </a:r>
            <a:endParaRPr lang="en-US" sz="1750" dirty="0"/>
          </a:p>
        </p:txBody>
      </p:sp>
      <p:pic>
        <p:nvPicPr>
          <p:cNvPr id="8" name="Image 2" descr="preencoded.png"/>
          <p:cNvPicPr>
            <a:picLocks noChangeAspect="1"/>
          </p:cNvPicPr>
          <p:nvPr/>
        </p:nvPicPr>
        <p:blipFill>
          <a:blip r:embed="rId4"/>
          <a:stretch>
            <a:fillRect/>
          </a:stretch>
        </p:blipFill>
        <p:spPr>
          <a:xfrm>
            <a:off x="2135305" y="2462093"/>
            <a:ext cx="3088958" cy="1909048"/>
          </a:xfrm>
          <a:prstGeom prst="rect">
            <a:avLst/>
          </a:prstGeom>
        </p:spPr>
      </p:pic>
      <p:sp>
        <p:nvSpPr>
          <p:cNvPr id="9" name="Text 4"/>
          <p:cNvSpPr/>
          <p:nvPr/>
        </p:nvSpPr>
        <p:spPr>
          <a:xfrm>
            <a:off x="9996914" y="2506258"/>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Attributes Used</a:t>
            </a:r>
            <a:endParaRPr lang="en-US" sz="2187" dirty="0"/>
          </a:p>
        </p:txBody>
      </p:sp>
      <p:sp>
        <p:nvSpPr>
          <p:cNvPr id="10" name="Text 5"/>
          <p:cNvSpPr/>
          <p:nvPr/>
        </p:nvSpPr>
        <p:spPr>
          <a:xfrm>
            <a:off x="9996913" y="2853444"/>
            <a:ext cx="4020169" cy="5865193"/>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Main attributes used for </a:t>
            </a:r>
          </a:p>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Recommendation includes :</a:t>
            </a:r>
          </a:p>
          <a:p>
            <a:pPr marL="0" indent="0" algn="l">
              <a:lnSpc>
                <a:spcPts val="2799"/>
              </a:lnSpc>
              <a:buNone/>
            </a:pPr>
            <a:endParaRPr lang="en-US" sz="1750" dirty="0">
              <a:solidFill>
                <a:srgbClr val="E5E0DF"/>
              </a:solidFill>
              <a:latin typeface="Overpass" pitchFamily="34" charset="0"/>
              <a:ea typeface="Overpass" pitchFamily="34" charset="-122"/>
              <a:cs typeface="Overpass" pitchFamily="34" charset="-120"/>
            </a:endParaRPr>
          </a:p>
          <a:p>
            <a:pPr marL="0" indent="0" algn="l">
              <a:lnSpc>
                <a:spcPts val="2799"/>
              </a:lnSpc>
              <a:buNone/>
            </a:pPr>
            <a:r>
              <a:rPr lang="en-US" sz="1600" b="0" i="0" dirty="0">
                <a:solidFill>
                  <a:srgbClr val="ECECF1"/>
                </a:solidFill>
                <a:effectLst/>
                <a:latin typeface="Söhne"/>
              </a:rPr>
              <a:t>no of adults , no of</a:t>
            </a:r>
            <a:r>
              <a:rPr lang="en-US" sz="1600" dirty="0">
                <a:solidFill>
                  <a:srgbClr val="ECECF1"/>
                </a:solidFill>
                <a:latin typeface="Söhne"/>
              </a:rPr>
              <a:t> </a:t>
            </a:r>
            <a:r>
              <a:rPr lang="en-US" sz="1600" b="0" i="0" dirty="0">
                <a:solidFill>
                  <a:srgbClr val="ECECF1"/>
                </a:solidFill>
                <a:effectLst/>
                <a:latin typeface="Söhne"/>
              </a:rPr>
              <a:t>children, </a:t>
            </a:r>
          </a:p>
          <a:p>
            <a:pPr marL="0" indent="0" algn="l">
              <a:lnSpc>
                <a:spcPts val="2799"/>
              </a:lnSpc>
              <a:buNone/>
            </a:pPr>
            <a:r>
              <a:rPr lang="en-US" sz="1600" b="0" i="0" dirty="0">
                <a:solidFill>
                  <a:srgbClr val="ECECF1"/>
                </a:solidFill>
                <a:effectLst/>
                <a:latin typeface="Söhne"/>
              </a:rPr>
              <a:t>no</a:t>
            </a:r>
            <a:r>
              <a:rPr lang="en-US" sz="1600" dirty="0">
                <a:solidFill>
                  <a:srgbClr val="ECECF1"/>
                </a:solidFill>
                <a:latin typeface="Söhne"/>
              </a:rPr>
              <a:t> </a:t>
            </a:r>
            <a:r>
              <a:rPr lang="en-US" sz="1600" b="0" i="0" dirty="0">
                <a:solidFill>
                  <a:srgbClr val="ECECF1"/>
                </a:solidFill>
                <a:effectLst/>
                <a:latin typeface="Söhne"/>
              </a:rPr>
              <a:t>of</a:t>
            </a:r>
            <a:r>
              <a:rPr lang="en-US" sz="1600" dirty="0">
                <a:solidFill>
                  <a:srgbClr val="ECECF1"/>
                </a:solidFill>
                <a:latin typeface="Söhne"/>
              </a:rPr>
              <a:t> </a:t>
            </a:r>
            <a:r>
              <a:rPr lang="en-US" sz="1600" b="0" i="0" dirty="0">
                <a:solidFill>
                  <a:srgbClr val="ECECF1"/>
                </a:solidFill>
                <a:effectLst/>
                <a:latin typeface="Söhne"/>
              </a:rPr>
              <a:t>weekend</a:t>
            </a:r>
            <a:r>
              <a:rPr lang="en-US" sz="1600" dirty="0">
                <a:solidFill>
                  <a:srgbClr val="ECECF1"/>
                </a:solidFill>
                <a:latin typeface="Söhne"/>
              </a:rPr>
              <a:t> </a:t>
            </a:r>
            <a:r>
              <a:rPr lang="en-US" sz="1600" b="0" i="0" dirty="0">
                <a:solidFill>
                  <a:srgbClr val="ECECF1"/>
                </a:solidFill>
                <a:effectLst/>
                <a:latin typeface="Söhne"/>
              </a:rPr>
              <a:t>nights</a:t>
            </a:r>
            <a:r>
              <a:rPr lang="en-US" sz="1600" dirty="0">
                <a:solidFill>
                  <a:srgbClr val="ECECF1"/>
                </a:solidFill>
                <a:latin typeface="Söhne"/>
              </a:rPr>
              <a:t> </a:t>
            </a:r>
            <a:r>
              <a:rPr lang="en-US" sz="1600" b="0" i="0" dirty="0">
                <a:solidFill>
                  <a:srgbClr val="ECECF1"/>
                </a:solidFill>
                <a:effectLst/>
                <a:latin typeface="Söhne"/>
              </a:rPr>
              <a:t>, </a:t>
            </a:r>
            <a:r>
              <a:rPr lang="en-US" sz="1600" dirty="0">
                <a:solidFill>
                  <a:srgbClr val="ECECF1"/>
                </a:solidFill>
                <a:latin typeface="Söhne"/>
              </a:rPr>
              <a:t> </a:t>
            </a:r>
            <a:r>
              <a:rPr lang="en-US" sz="1600" b="0" i="0" dirty="0">
                <a:solidFill>
                  <a:srgbClr val="ECECF1"/>
                </a:solidFill>
                <a:effectLst/>
                <a:latin typeface="Söhne"/>
              </a:rPr>
              <a:t>no of</a:t>
            </a:r>
            <a:r>
              <a:rPr lang="en-US" sz="1600" dirty="0">
                <a:solidFill>
                  <a:srgbClr val="ECECF1"/>
                </a:solidFill>
                <a:latin typeface="Söhne"/>
              </a:rPr>
              <a:t> </a:t>
            </a:r>
            <a:r>
              <a:rPr lang="en-US" sz="1600" b="0" i="0" dirty="0">
                <a:solidFill>
                  <a:srgbClr val="ECECF1"/>
                </a:solidFill>
                <a:effectLst/>
                <a:latin typeface="Söhne"/>
              </a:rPr>
              <a:t>week</a:t>
            </a:r>
            <a:r>
              <a:rPr lang="en-US" sz="1600" dirty="0">
                <a:solidFill>
                  <a:srgbClr val="ECECF1"/>
                </a:solidFill>
                <a:latin typeface="Söhne"/>
              </a:rPr>
              <a:t> </a:t>
            </a:r>
            <a:r>
              <a:rPr lang="en-US" sz="1600" b="0" i="0" dirty="0">
                <a:solidFill>
                  <a:srgbClr val="ECECF1"/>
                </a:solidFill>
                <a:effectLst/>
                <a:latin typeface="Söhne"/>
              </a:rPr>
              <a:t>nights</a:t>
            </a:r>
            <a:r>
              <a:rPr lang="en-US" sz="1600" dirty="0">
                <a:solidFill>
                  <a:srgbClr val="ECECF1"/>
                </a:solidFill>
                <a:latin typeface="Söhne"/>
              </a:rPr>
              <a:t> </a:t>
            </a:r>
            <a:r>
              <a:rPr lang="en-US" sz="1600" b="0" i="0" dirty="0">
                <a:solidFill>
                  <a:srgbClr val="ECECF1"/>
                </a:solidFill>
                <a:effectLst/>
                <a:latin typeface="Söhne"/>
              </a:rPr>
              <a:t>, type of meal</a:t>
            </a:r>
            <a:r>
              <a:rPr lang="en-US" sz="1600" dirty="0">
                <a:solidFill>
                  <a:srgbClr val="ECECF1"/>
                </a:solidFill>
                <a:latin typeface="Söhne"/>
              </a:rPr>
              <a:t> </a:t>
            </a:r>
            <a:r>
              <a:rPr lang="en-US" sz="1600" b="0" i="0" dirty="0">
                <a:solidFill>
                  <a:srgbClr val="ECECF1"/>
                </a:solidFill>
                <a:effectLst/>
                <a:latin typeface="Söhne"/>
              </a:rPr>
              <a:t>plan</a:t>
            </a:r>
            <a:r>
              <a:rPr lang="en-US" sz="1600" dirty="0">
                <a:solidFill>
                  <a:srgbClr val="ECECF1"/>
                </a:solidFill>
                <a:latin typeface="Söhne"/>
              </a:rPr>
              <a:t> </a:t>
            </a:r>
            <a:r>
              <a:rPr lang="en-US" sz="1600" b="0" i="0" dirty="0">
                <a:solidFill>
                  <a:srgbClr val="ECECF1"/>
                </a:solidFill>
                <a:effectLst/>
                <a:latin typeface="Söhne"/>
              </a:rPr>
              <a:t>, required car parking space</a:t>
            </a:r>
            <a:r>
              <a:rPr lang="en-US" sz="1600" dirty="0">
                <a:solidFill>
                  <a:srgbClr val="ECECF1"/>
                </a:solidFill>
                <a:latin typeface="Söhne"/>
              </a:rPr>
              <a:t> </a:t>
            </a:r>
            <a:r>
              <a:rPr lang="en-US" sz="1600" b="0" i="0" dirty="0">
                <a:solidFill>
                  <a:srgbClr val="ECECF1"/>
                </a:solidFill>
                <a:effectLst/>
                <a:latin typeface="Söhne"/>
              </a:rPr>
              <a:t>, room type reserved , lead</a:t>
            </a:r>
            <a:r>
              <a:rPr lang="en-US" sz="1600" dirty="0">
                <a:solidFill>
                  <a:srgbClr val="ECECF1"/>
                </a:solidFill>
                <a:latin typeface="Söhne"/>
              </a:rPr>
              <a:t> </a:t>
            </a:r>
            <a:r>
              <a:rPr lang="en-US" sz="1600" b="0" i="0" dirty="0">
                <a:solidFill>
                  <a:srgbClr val="ECECF1"/>
                </a:solidFill>
                <a:effectLst/>
                <a:latin typeface="Söhne"/>
              </a:rPr>
              <a:t>time</a:t>
            </a:r>
            <a:r>
              <a:rPr lang="en-US" sz="1600" dirty="0">
                <a:solidFill>
                  <a:srgbClr val="ECECF1"/>
                </a:solidFill>
                <a:latin typeface="Söhne"/>
              </a:rPr>
              <a:t> </a:t>
            </a:r>
            <a:r>
              <a:rPr lang="en-US" sz="1600" b="0" i="0" dirty="0">
                <a:solidFill>
                  <a:srgbClr val="ECECF1"/>
                </a:solidFill>
                <a:effectLst/>
                <a:latin typeface="Söhne"/>
              </a:rPr>
              <a:t>,  </a:t>
            </a:r>
          </a:p>
          <a:p>
            <a:pPr marL="0" indent="0" algn="l">
              <a:lnSpc>
                <a:spcPts val="2799"/>
              </a:lnSpc>
              <a:buNone/>
            </a:pPr>
            <a:r>
              <a:rPr lang="en-US" sz="1600" b="0" i="0" dirty="0">
                <a:solidFill>
                  <a:srgbClr val="ECECF1"/>
                </a:solidFill>
                <a:effectLst/>
                <a:latin typeface="Söhne"/>
              </a:rPr>
              <a:t>arrival month</a:t>
            </a:r>
            <a:r>
              <a:rPr lang="en-US" sz="1600" dirty="0">
                <a:solidFill>
                  <a:srgbClr val="ECECF1"/>
                </a:solidFill>
                <a:latin typeface="Söhne"/>
              </a:rPr>
              <a:t> </a:t>
            </a:r>
            <a:r>
              <a:rPr lang="en-US" sz="1600" b="0" i="0" dirty="0">
                <a:solidFill>
                  <a:srgbClr val="ECECF1"/>
                </a:solidFill>
                <a:effectLst/>
                <a:latin typeface="Söhne"/>
              </a:rPr>
              <a:t>,  arrival</a:t>
            </a:r>
            <a:r>
              <a:rPr lang="en-US" sz="1600" dirty="0">
                <a:solidFill>
                  <a:srgbClr val="ECECF1"/>
                </a:solidFill>
                <a:latin typeface="Söhne"/>
              </a:rPr>
              <a:t> </a:t>
            </a:r>
            <a:r>
              <a:rPr lang="en-US" sz="1600" b="0" i="0" dirty="0">
                <a:solidFill>
                  <a:srgbClr val="ECECF1"/>
                </a:solidFill>
                <a:effectLst/>
                <a:latin typeface="Söhne"/>
              </a:rPr>
              <a:t>date</a:t>
            </a:r>
            <a:r>
              <a:rPr lang="en-US" sz="1600" dirty="0">
                <a:solidFill>
                  <a:srgbClr val="ECECF1"/>
                </a:solidFill>
                <a:latin typeface="Söhne"/>
              </a:rPr>
              <a:t> </a:t>
            </a:r>
            <a:r>
              <a:rPr lang="en-US" sz="1600" b="0" i="0" dirty="0">
                <a:solidFill>
                  <a:srgbClr val="ECECF1"/>
                </a:solidFill>
                <a:effectLst/>
                <a:latin typeface="Söhne"/>
              </a:rPr>
              <a:t>, market segment</a:t>
            </a:r>
            <a:r>
              <a:rPr lang="en-US" sz="1600" dirty="0">
                <a:solidFill>
                  <a:srgbClr val="ECECF1"/>
                </a:solidFill>
                <a:latin typeface="Söhne"/>
              </a:rPr>
              <a:t> </a:t>
            </a:r>
            <a:r>
              <a:rPr lang="en-US" sz="1600" b="0" i="0" dirty="0">
                <a:solidFill>
                  <a:srgbClr val="ECECF1"/>
                </a:solidFill>
                <a:effectLst/>
                <a:latin typeface="Söhne"/>
              </a:rPr>
              <a:t>type , repeated guest</a:t>
            </a:r>
            <a:r>
              <a:rPr lang="en-US" sz="1600" dirty="0">
                <a:solidFill>
                  <a:srgbClr val="ECECF1"/>
                </a:solidFill>
                <a:latin typeface="Söhne"/>
              </a:rPr>
              <a:t> </a:t>
            </a:r>
            <a:r>
              <a:rPr lang="en-US" sz="1600" b="0" i="0" dirty="0">
                <a:solidFill>
                  <a:srgbClr val="ECECF1"/>
                </a:solidFill>
                <a:effectLst/>
                <a:latin typeface="Söhne"/>
              </a:rPr>
              <a:t>, no of previous cancellations , no of previous bookings</a:t>
            </a:r>
            <a:r>
              <a:rPr lang="en-US" sz="1600" dirty="0">
                <a:solidFill>
                  <a:srgbClr val="ECECF1"/>
                </a:solidFill>
                <a:latin typeface="Söhne"/>
              </a:rPr>
              <a:t> </a:t>
            </a:r>
            <a:r>
              <a:rPr lang="en-US" sz="1600" b="0" i="0" dirty="0">
                <a:solidFill>
                  <a:srgbClr val="ECECF1"/>
                </a:solidFill>
                <a:effectLst/>
                <a:latin typeface="Söhne"/>
              </a:rPr>
              <a:t>not</a:t>
            </a:r>
            <a:r>
              <a:rPr lang="en-US" sz="1600" dirty="0">
                <a:solidFill>
                  <a:srgbClr val="ECECF1"/>
                </a:solidFill>
                <a:latin typeface="Söhne"/>
              </a:rPr>
              <a:t> </a:t>
            </a:r>
            <a:r>
              <a:rPr lang="en-US" sz="1600" b="0" i="0" dirty="0">
                <a:solidFill>
                  <a:srgbClr val="ECECF1"/>
                </a:solidFill>
                <a:effectLst/>
                <a:latin typeface="Söhne"/>
              </a:rPr>
              <a:t>canceled</a:t>
            </a:r>
            <a:r>
              <a:rPr lang="en-US" sz="1600" dirty="0">
                <a:solidFill>
                  <a:srgbClr val="ECECF1"/>
                </a:solidFill>
                <a:latin typeface="Söhne"/>
              </a:rPr>
              <a:t> </a:t>
            </a:r>
            <a:r>
              <a:rPr lang="en-US" sz="1600" b="0" i="0" dirty="0">
                <a:solidFill>
                  <a:srgbClr val="ECECF1"/>
                </a:solidFill>
                <a:effectLst/>
                <a:latin typeface="Söhne"/>
              </a:rPr>
              <a:t>, avg</a:t>
            </a:r>
            <a:r>
              <a:rPr lang="en-US" sz="1600" dirty="0">
                <a:solidFill>
                  <a:srgbClr val="ECECF1"/>
                </a:solidFill>
                <a:latin typeface="Söhne"/>
              </a:rPr>
              <a:t> </a:t>
            </a:r>
            <a:r>
              <a:rPr lang="en-US" sz="1600" b="0" i="0" dirty="0">
                <a:solidFill>
                  <a:srgbClr val="ECECF1"/>
                </a:solidFill>
                <a:effectLst/>
                <a:latin typeface="Söhne"/>
              </a:rPr>
              <a:t>price</a:t>
            </a:r>
            <a:r>
              <a:rPr lang="en-US" sz="1600" dirty="0">
                <a:solidFill>
                  <a:srgbClr val="ECECF1"/>
                </a:solidFill>
                <a:latin typeface="Söhne"/>
              </a:rPr>
              <a:t> </a:t>
            </a:r>
            <a:r>
              <a:rPr lang="en-US" sz="1600" b="0" i="0" dirty="0">
                <a:solidFill>
                  <a:srgbClr val="ECECF1"/>
                </a:solidFill>
                <a:effectLst/>
                <a:latin typeface="Söhne"/>
              </a:rPr>
              <a:t>per</a:t>
            </a:r>
            <a:r>
              <a:rPr lang="en-US" sz="1600" dirty="0">
                <a:solidFill>
                  <a:srgbClr val="ECECF1"/>
                </a:solidFill>
                <a:latin typeface="Söhne"/>
              </a:rPr>
              <a:t> </a:t>
            </a:r>
            <a:r>
              <a:rPr lang="en-US" sz="1600" b="0" i="0" dirty="0">
                <a:solidFill>
                  <a:srgbClr val="ECECF1"/>
                </a:solidFill>
                <a:effectLst/>
                <a:latin typeface="Söhne"/>
              </a:rPr>
              <a:t>room</a:t>
            </a:r>
            <a:r>
              <a:rPr lang="en-US" sz="1600" dirty="0">
                <a:solidFill>
                  <a:srgbClr val="ECECF1"/>
                </a:solidFill>
                <a:latin typeface="Söhne"/>
              </a:rPr>
              <a:t> </a:t>
            </a:r>
            <a:r>
              <a:rPr lang="en-US" sz="1600" b="0" i="0" dirty="0">
                <a:solidFill>
                  <a:srgbClr val="ECECF1"/>
                </a:solidFill>
                <a:effectLst/>
                <a:latin typeface="Söhne"/>
              </a:rPr>
              <a:t>, no of special requests</a:t>
            </a:r>
            <a:endParaRPr lang="en-US" sz="1750" dirty="0"/>
          </a:p>
        </p:txBody>
      </p:sp>
      <p:pic>
        <p:nvPicPr>
          <p:cNvPr id="11" name="Image 3" descr="preencoded.png"/>
          <p:cNvPicPr>
            <a:picLocks noChangeAspect="1"/>
          </p:cNvPicPr>
          <p:nvPr/>
        </p:nvPicPr>
        <p:blipFill>
          <a:blip r:embed="rId5"/>
          <a:stretch>
            <a:fillRect/>
          </a:stretch>
        </p:blipFill>
        <p:spPr>
          <a:xfrm>
            <a:off x="5770483" y="2461974"/>
            <a:ext cx="3089077" cy="1909167"/>
          </a:xfrm>
          <a:prstGeom prst="rect">
            <a:avLst/>
          </a:prstGeom>
        </p:spPr>
      </p:pic>
      <p:sp>
        <p:nvSpPr>
          <p:cNvPr id="12" name="Text 6"/>
          <p:cNvSpPr/>
          <p:nvPr/>
        </p:nvSpPr>
        <p:spPr>
          <a:xfrm>
            <a:off x="6204049" y="4648795"/>
            <a:ext cx="2221944" cy="347186"/>
          </a:xfrm>
          <a:prstGeom prst="rect">
            <a:avLst/>
          </a:prstGeom>
          <a:noFill/>
          <a:ln/>
        </p:spPr>
        <p:txBody>
          <a:bodyPr wrap="none" rtlCol="0" anchor="t"/>
          <a:lstStyle/>
          <a:p>
            <a:pPr marL="0" indent="0" algn="l">
              <a:lnSpc>
                <a:spcPts val="2734"/>
              </a:lnSpc>
              <a:buNone/>
            </a:pPr>
            <a:r>
              <a:rPr lang="en-US" sz="2187" b="1" kern="0" spc="-66" dirty="0">
                <a:solidFill>
                  <a:srgbClr val="FFFFFF"/>
                </a:solidFill>
                <a:latin typeface="Overpass" pitchFamily="34" charset="0"/>
                <a:ea typeface="Overpass" pitchFamily="34" charset="-122"/>
                <a:cs typeface="Overpass" pitchFamily="34" charset="-120"/>
              </a:rPr>
              <a:t>Data Preparation</a:t>
            </a:r>
            <a:endParaRPr lang="en-US" sz="2187" dirty="0"/>
          </a:p>
        </p:txBody>
      </p:sp>
      <p:sp>
        <p:nvSpPr>
          <p:cNvPr id="13" name="Text 7"/>
          <p:cNvSpPr/>
          <p:nvPr/>
        </p:nvSpPr>
        <p:spPr>
          <a:xfrm>
            <a:off x="5981265" y="5129093"/>
            <a:ext cx="3089077" cy="1777008"/>
          </a:xfrm>
          <a:prstGeom prst="rect">
            <a:avLst/>
          </a:prstGeom>
          <a:noFill/>
          <a:ln/>
        </p:spPr>
        <p:txBody>
          <a:bodyPr wrap="square" rtlCol="0" anchor="t"/>
          <a:lstStyle/>
          <a:p>
            <a:pPr marL="0" indent="0" algn="l">
              <a:lnSpc>
                <a:spcPts val="2799"/>
              </a:lnSpc>
              <a:buNone/>
            </a:pPr>
            <a:r>
              <a:rPr lang="en-US" sz="1750" dirty="0">
                <a:solidFill>
                  <a:srgbClr val="E5E0DF"/>
                </a:solidFill>
                <a:latin typeface="Overpass" pitchFamily="34" charset="0"/>
                <a:ea typeface="Overpass" pitchFamily="34" charset="-122"/>
                <a:cs typeface="Overpass" pitchFamily="34" charset="-120"/>
              </a:rPr>
              <a:t>Data was pre-processed to deal with missing values, normalize features, and ensure that all attributes were in the right format.</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grpSp>
        <p:nvGrpSpPr>
          <p:cNvPr id="23" name="Group 22">
            <a:extLst>
              <a:ext uri="{FF2B5EF4-FFF2-40B4-BE49-F238E27FC236}">
                <a16:creationId xmlns:a16="http://schemas.microsoft.com/office/drawing/2014/main" id="{CFFF3831-46CA-00A3-C1B3-32C2E660B230}"/>
              </a:ext>
            </a:extLst>
          </p:cNvPr>
          <p:cNvGrpSpPr/>
          <p:nvPr/>
        </p:nvGrpSpPr>
        <p:grpSpPr>
          <a:xfrm>
            <a:off x="-78059" y="0"/>
            <a:ext cx="14747440" cy="8229600"/>
            <a:chOff x="0" y="0"/>
            <a:chExt cx="14669271" cy="822960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38871" y="0"/>
              <a:ext cx="14630400" cy="8229600"/>
            </a:xfrm>
            <a:prstGeom prst="rect">
              <a:avLst/>
            </a:prstGeom>
            <a:solidFill>
              <a:srgbClr val="0C0C0C"/>
            </a:solidFill>
            <a:ln w="11430">
              <a:solidFill>
                <a:srgbClr val="565151"/>
              </a:solidFill>
              <a:prstDash val="solid"/>
            </a:ln>
          </p:spPr>
          <p:txBody>
            <a:bodyPr/>
            <a:lstStyle/>
            <a:p>
              <a:endParaRPr lang="en-IN" dirty="0"/>
            </a:p>
          </p:txBody>
        </p:sp>
        <p:sp>
          <p:nvSpPr>
            <p:cNvPr id="5" name="Text 1"/>
            <p:cNvSpPr/>
            <p:nvPr/>
          </p:nvSpPr>
          <p:spPr>
            <a:xfrm>
              <a:off x="1365825" y="1318736"/>
              <a:ext cx="3677722" cy="574596"/>
            </a:xfrm>
            <a:prstGeom prst="rect">
              <a:avLst/>
            </a:prstGeom>
            <a:noFill/>
            <a:ln/>
          </p:spPr>
          <p:txBody>
            <a:bodyPr wrap="none" rtlCol="0" anchor="t"/>
            <a:lstStyle/>
            <a:p>
              <a:pPr marL="0" indent="0">
                <a:lnSpc>
                  <a:spcPts val="4525"/>
                </a:lnSpc>
                <a:buNone/>
              </a:pPr>
              <a:r>
                <a:rPr lang="en-US" sz="3620" b="1" kern="0" spc="-109" dirty="0">
                  <a:solidFill>
                    <a:srgbClr val="FFFFFF"/>
                  </a:solidFill>
                  <a:latin typeface="Overpass" pitchFamily="34" charset="0"/>
                  <a:ea typeface="Overpass" pitchFamily="34" charset="-122"/>
                  <a:cs typeface="Overpass" pitchFamily="34" charset="-120"/>
                </a:rPr>
                <a:t>Algorithms Used</a:t>
              </a:r>
              <a:endParaRPr lang="en-US" sz="3620" dirty="0"/>
            </a:p>
          </p:txBody>
        </p:sp>
        <p:sp>
          <p:nvSpPr>
            <p:cNvPr id="6" name="Shape 2"/>
            <p:cNvSpPr/>
            <p:nvPr/>
          </p:nvSpPr>
          <p:spPr>
            <a:xfrm>
              <a:off x="6391276" y="2791776"/>
              <a:ext cx="64293" cy="4066937"/>
            </a:xfrm>
            <a:prstGeom prst="roundRect">
              <a:avLst>
                <a:gd name="adj" fmla="val 225655"/>
              </a:avLst>
            </a:prstGeom>
            <a:solidFill>
              <a:srgbClr val="970248"/>
            </a:solidFill>
            <a:ln/>
          </p:spPr>
        </p:sp>
        <p:sp>
          <p:nvSpPr>
            <p:cNvPr id="7" name="Shape 3"/>
            <p:cNvSpPr/>
            <p:nvPr/>
          </p:nvSpPr>
          <p:spPr>
            <a:xfrm flipV="1">
              <a:off x="5578286" y="2687952"/>
              <a:ext cx="643533" cy="61555"/>
            </a:xfrm>
            <a:prstGeom prst="roundRect">
              <a:avLst>
                <a:gd name="adj" fmla="val 225655"/>
              </a:avLst>
            </a:prstGeom>
            <a:solidFill>
              <a:srgbClr val="970248"/>
            </a:solidFill>
            <a:ln/>
          </p:spPr>
        </p:sp>
        <p:sp>
          <p:nvSpPr>
            <p:cNvPr id="8" name="Shape 4"/>
            <p:cNvSpPr/>
            <p:nvPr/>
          </p:nvSpPr>
          <p:spPr>
            <a:xfrm>
              <a:off x="6216551" y="2509183"/>
              <a:ext cx="413742" cy="413742"/>
            </a:xfrm>
            <a:prstGeom prst="roundRect">
              <a:avLst>
                <a:gd name="adj" fmla="val 20000"/>
              </a:avLst>
            </a:prstGeom>
            <a:solidFill>
              <a:srgbClr val="7E023C"/>
            </a:solidFill>
            <a:ln w="11430">
              <a:solidFill>
                <a:srgbClr val="970248"/>
              </a:solidFill>
              <a:prstDash val="solid"/>
            </a:ln>
          </p:spPr>
          <p:txBody>
            <a:bodyPr/>
            <a:lstStyle/>
            <a:p>
              <a:endParaRPr lang="en-IN" dirty="0"/>
            </a:p>
          </p:txBody>
        </p:sp>
        <p:sp>
          <p:nvSpPr>
            <p:cNvPr id="9" name="Text 5"/>
            <p:cNvSpPr/>
            <p:nvPr/>
          </p:nvSpPr>
          <p:spPr>
            <a:xfrm>
              <a:off x="7261681" y="3833693"/>
              <a:ext cx="106680" cy="344805"/>
            </a:xfrm>
            <a:prstGeom prst="rect">
              <a:avLst/>
            </a:prstGeom>
            <a:noFill/>
            <a:ln/>
          </p:spPr>
          <p:txBody>
            <a:bodyPr wrap="none" rtlCol="0" anchor="t"/>
            <a:lstStyle/>
            <a:p>
              <a:pPr marL="0" indent="0" algn="ctr">
                <a:lnSpc>
                  <a:spcPts val="2715"/>
                </a:lnSpc>
                <a:buNone/>
              </a:pPr>
              <a:endParaRPr lang="en-US" sz="2172" dirty="0"/>
            </a:p>
          </p:txBody>
        </p:sp>
        <p:sp>
          <p:nvSpPr>
            <p:cNvPr id="10" name="Text 6"/>
            <p:cNvSpPr/>
            <p:nvPr/>
          </p:nvSpPr>
          <p:spPr>
            <a:xfrm>
              <a:off x="3102393" y="2504478"/>
              <a:ext cx="2584609" cy="287298"/>
            </a:xfrm>
            <a:prstGeom prst="rect">
              <a:avLst/>
            </a:prstGeom>
            <a:noFill/>
            <a:ln/>
          </p:spPr>
          <p:txBody>
            <a:bodyPr wrap="none" rtlCol="0" anchor="t"/>
            <a:lstStyle/>
            <a:p>
              <a:pPr marL="0" indent="0" algn="l">
                <a:lnSpc>
                  <a:spcPts val="2262"/>
                </a:lnSpc>
                <a:buNone/>
              </a:pPr>
              <a:r>
                <a:rPr lang="en-US" sz="1810" b="1" kern="0" spc="-54" dirty="0">
                  <a:solidFill>
                    <a:srgbClr val="E5E0DF"/>
                  </a:solidFill>
                  <a:latin typeface="Overpass" pitchFamily="34" charset="0"/>
                  <a:ea typeface="Overpass" pitchFamily="34" charset="-122"/>
                  <a:cs typeface="Overpass" pitchFamily="34" charset="-120"/>
                </a:rPr>
                <a:t>Random Forest Algorithm</a:t>
              </a:r>
              <a:endParaRPr lang="en-US" sz="1810" dirty="0"/>
            </a:p>
          </p:txBody>
        </p:sp>
        <p:sp>
          <p:nvSpPr>
            <p:cNvPr id="11" name="Text 7"/>
            <p:cNvSpPr/>
            <p:nvPr/>
          </p:nvSpPr>
          <p:spPr>
            <a:xfrm>
              <a:off x="2777848" y="3032167"/>
              <a:ext cx="3677722" cy="1457399"/>
            </a:xfrm>
            <a:prstGeom prst="rect">
              <a:avLst/>
            </a:prstGeom>
            <a:noFill/>
            <a:ln/>
          </p:spPr>
          <p:txBody>
            <a:bodyPr wrap="square" rtlCol="0" anchor="t"/>
            <a:lstStyle/>
            <a:p>
              <a:pPr marL="0" indent="0" algn="l">
                <a:lnSpc>
                  <a:spcPct val="150000"/>
                </a:lnSpc>
                <a:buNone/>
              </a:pPr>
              <a:r>
                <a:rPr lang="en-US" sz="2000" dirty="0">
                  <a:solidFill>
                    <a:srgbClr val="E5E0DF"/>
                  </a:solidFill>
                  <a:latin typeface="Overpass" pitchFamily="34" charset="0"/>
                  <a:ea typeface="Overpass" pitchFamily="34" charset="-122"/>
                  <a:cs typeface="Overpass" pitchFamily="34" charset="-120"/>
                </a:rPr>
                <a:t>Used for classification and regression. Builds multiple decision trees and outputs the class that is the mode of the classes of individual trees.</a:t>
              </a:r>
              <a:endParaRPr lang="en-US" sz="2000" dirty="0"/>
            </a:p>
          </p:txBody>
        </p:sp>
        <p:sp>
          <p:nvSpPr>
            <p:cNvPr id="12" name="Shape 8"/>
            <p:cNvSpPr/>
            <p:nvPr/>
          </p:nvSpPr>
          <p:spPr>
            <a:xfrm>
              <a:off x="6394339" y="4907042"/>
              <a:ext cx="643533" cy="45719"/>
            </a:xfrm>
            <a:prstGeom prst="roundRect">
              <a:avLst>
                <a:gd name="adj" fmla="val 225655"/>
              </a:avLst>
            </a:prstGeom>
            <a:solidFill>
              <a:srgbClr val="970248"/>
            </a:solidFill>
            <a:ln/>
          </p:spPr>
        </p:sp>
        <p:sp>
          <p:nvSpPr>
            <p:cNvPr id="13" name="Shape 9"/>
            <p:cNvSpPr/>
            <p:nvPr/>
          </p:nvSpPr>
          <p:spPr>
            <a:xfrm>
              <a:off x="6944285" y="4718566"/>
              <a:ext cx="413742" cy="413742"/>
            </a:xfrm>
            <a:prstGeom prst="roundRect">
              <a:avLst>
                <a:gd name="adj" fmla="val 20000"/>
              </a:avLst>
            </a:prstGeom>
            <a:solidFill>
              <a:srgbClr val="7E023C"/>
            </a:solidFill>
            <a:ln w="11430">
              <a:solidFill>
                <a:srgbClr val="970248"/>
              </a:solidFill>
              <a:prstDash val="solid"/>
            </a:ln>
          </p:spPr>
        </p:sp>
        <p:sp>
          <p:nvSpPr>
            <p:cNvPr id="14" name="Text 10"/>
            <p:cNvSpPr/>
            <p:nvPr/>
          </p:nvSpPr>
          <p:spPr>
            <a:xfrm>
              <a:off x="7231201" y="4752975"/>
              <a:ext cx="167640" cy="344805"/>
            </a:xfrm>
            <a:prstGeom prst="rect">
              <a:avLst/>
            </a:prstGeom>
            <a:noFill/>
            <a:ln/>
          </p:spPr>
          <p:txBody>
            <a:bodyPr wrap="none" rtlCol="0" anchor="t"/>
            <a:lstStyle/>
            <a:p>
              <a:pPr marL="0" indent="0" algn="ctr">
                <a:lnSpc>
                  <a:spcPts val="2715"/>
                </a:lnSpc>
                <a:buNone/>
              </a:pPr>
              <a:endParaRPr lang="en-US" sz="2172" dirty="0"/>
            </a:p>
          </p:txBody>
        </p:sp>
        <p:sp>
          <p:nvSpPr>
            <p:cNvPr id="15" name="Text 11"/>
            <p:cNvSpPr/>
            <p:nvPr/>
          </p:nvSpPr>
          <p:spPr>
            <a:xfrm>
              <a:off x="3979664" y="4758809"/>
              <a:ext cx="2324100" cy="287298"/>
            </a:xfrm>
            <a:prstGeom prst="rect">
              <a:avLst/>
            </a:prstGeom>
            <a:noFill/>
            <a:ln/>
          </p:spPr>
          <p:txBody>
            <a:bodyPr wrap="none" rtlCol="0" anchor="t"/>
            <a:lstStyle/>
            <a:p>
              <a:pPr marL="0" indent="0" algn="r">
                <a:lnSpc>
                  <a:spcPts val="2262"/>
                </a:lnSpc>
                <a:buNone/>
              </a:pPr>
              <a:endParaRPr lang="en-US" sz="1810" dirty="0"/>
            </a:p>
          </p:txBody>
        </p:sp>
        <p:sp>
          <p:nvSpPr>
            <p:cNvPr id="16" name="Text 12"/>
            <p:cNvSpPr/>
            <p:nvPr/>
          </p:nvSpPr>
          <p:spPr>
            <a:xfrm>
              <a:off x="3204686" y="5156359"/>
              <a:ext cx="3099078" cy="882253"/>
            </a:xfrm>
            <a:prstGeom prst="rect">
              <a:avLst/>
            </a:prstGeom>
            <a:noFill/>
            <a:ln/>
          </p:spPr>
          <p:txBody>
            <a:bodyPr wrap="square" rtlCol="0" anchor="t"/>
            <a:lstStyle/>
            <a:p>
              <a:pPr marL="0" indent="0" algn="r">
                <a:lnSpc>
                  <a:spcPts val="2317"/>
                </a:lnSpc>
                <a:buNone/>
              </a:pPr>
              <a:endParaRPr lang="en-US" sz="1448" dirty="0"/>
            </a:p>
          </p:txBody>
        </p:sp>
        <p:sp>
          <p:nvSpPr>
            <p:cNvPr id="19" name="Text 15"/>
            <p:cNvSpPr/>
            <p:nvPr/>
          </p:nvSpPr>
          <p:spPr>
            <a:xfrm>
              <a:off x="7231201" y="5959078"/>
              <a:ext cx="167640" cy="344805"/>
            </a:xfrm>
            <a:prstGeom prst="rect">
              <a:avLst/>
            </a:prstGeom>
            <a:noFill/>
            <a:ln/>
          </p:spPr>
          <p:txBody>
            <a:bodyPr wrap="none" rtlCol="0" anchor="t"/>
            <a:lstStyle/>
            <a:p>
              <a:pPr marL="0" indent="0" algn="ctr">
                <a:lnSpc>
                  <a:spcPts val="2715"/>
                </a:lnSpc>
                <a:buNone/>
              </a:pPr>
              <a:endParaRPr lang="en-US" sz="2172" dirty="0"/>
            </a:p>
          </p:txBody>
        </p:sp>
        <p:sp>
          <p:nvSpPr>
            <p:cNvPr id="20" name="Text 16"/>
            <p:cNvSpPr/>
            <p:nvPr/>
          </p:nvSpPr>
          <p:spPr>
            <a:xfrm>
              <a:off x="8326398" y="5964912"/>
              <a:ext cx="2140506" cy="287298"/>
            </a:xfrm>
            <a:prstGeom prst="rect">
              <a:avLst/>
            </a:prstGeom>
            <a:noFill/>
            <a:ln/>
          </p:spPr>
          <p:txBody>
            <a:bodyPr wrap="none" rtlCol="0" anchor="t"/>
            <a:lstStyle/>
            <a:p>
              <a:pPr marL="0" indent="0" algn="l">
                <a:lnSpc>
                  <a:spcPts val="2262"/>
                </a:lnSpc>
                <a:buNone/>
              </a:pPr>
              <a:endParaRPr lang="en-US" sz="1810" dirty="0"/>
            </a:p>
          </p:txBody>
        </p:sp>
        <p:sp>
          <p:nvSpPr>
            <p:cNvPr id="21" name="Text 17"/>
            <p:cNvSpPr/>
            <p:nvPr/>
          </p:nvSpPr>
          <p:spPr>
            <a:xfrm>
              <a:off x="8326398" y="6362462"/>
              <a:ext cx="3099197" cy="1176337"/>
            </a:xfrm>
            <a:prstGeom prst="rect">
              <a:avLst/>
            </a:prstGeom>
            <a:noFill/>
            <a:ln/>
          </p:spPr>
          <p:txBody>
            <a:bodyPr wrap="square" rtlCol="0" anchor="t"/>
            <a:lstStyle/>
            <a:p>
              <a:pPr marL="0" indent="0" algn="l">
                <a:lnSpc>
                  <a:spcPts val="2317"/>
                </a:lnSpc>
                <a:buNone/>
              </a:pPr>
              <a:endParaRPr lang="en-US" sz="1448" dirty="0"/>
            </a:p>
          </p:txBody>
        </p:sp>
      </p:grpSp>
      <p:sp>
        <p:nvSpPr>
          <p:cNvPr id="25" name="TextBox 24">
            <a:extLst>
              <a:ext uri="{FF2B5EF4-FFF2-40B4-BE49-F238E27FC236}">
                <a16:creationId xmlns:a16="http://schemas.microsoft.com/office/drawing/2014/main" id="{4BC9C648-0B90-6012-5E64-5884E26DE90B}"/>
              </a:ext>
            </a:extLst>
          </p:cNvPr>
          <p:cNvSpPr txBox="1"/>
          <p:nvPr/>
        </p:nvSpPr>
        <p:spPr>
          <a:xfrm>
            <a:off x="7554567" y="4631303"/>
            <a:ext cx="6281037" cy="2814617"/>
          </a:xfrm>
          <a:prstGeom prst="rect">
            <a:avLst/>
          </a:prstGeom>
          <a:noFill/>
        </p:spPr>
        <p:txBody>
          <a:bodyPr wrap="square">
            <a:spAutoFit/>
          </a:bodyPr>
          <a:lstStyle/>
          <a:p>
            <a:pPr>
              <a:lnSpc>
                <a:spcPct val="150000"/>
              </a:lnSpc>
            </a:pPr>
            <a:r>
              <a:rPr lang="en-US" sz="2000" b="0" i="0" dirty="0">
                <a:solidFill>
                  <a:srgbClr val="D1D5DB"/>
                </a:solidFill>
                <a:effectLst/>
                <a:latin typeface="Overpass"/>
              </a:rPr>
              <a:t>The Random Forest Algorithm serves as the cornerstone of our recommendation system. This ensemble learning approach excels in handling diverse datasets and provides robust and accurate predictions. We'll explore why Random Forest is chosen over other algorithms and how it contributes to the success of our project.</a:t>
            </a:r>
            <a:endParaRPr lang="en-IN" sz="2000" dirty="0">
              <a:latin typeface="Overpas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4" name="Text 1"/>
          <p:cNvSpPr/>
          <p:nvPr/>
        </p:nvSpPr>
        <p:spPr>
          <a:xfrm>
            <a:off x="2348389" y="2068354"/>
            <a:ext cx="7389614" cy="694373"/>
          </a:xfrm>
          <a:prstGeom prst="rect">
            <a:avLst/>
          </a:prstGeom>
          <a:noFill/>
          <a:ln/>
        </p:spPr>
        <p:txBody>
          <a:bodyPr wrap="none" rtlCol="0" anchor="t"/>
          <a:lstStyle/>
          <a:p>
            <a:pPr marL="0" indent="0">
              <a:lnSpc>
                <a:spcPts val="3281"/>
              </a:lnSpc>
              <a:buNone/>
            </a:pPr>
            <a:r>
              <a:rPr lang="en-US" sz="4400" b="1" kern="0" spc="-79" dirty="0">
                <a:solidFill>
                  <a:srgbClr val="FFFFFF"/>
                </a:solidFill>
                <a:latin typeface="Overpass" pitchFamily="34" charset="0"/>
                <a:ea typeface="Overpass" pitchFamily="34" charset="-122"/>
                <a:cs typeface="Overpass" pitchFamily="34" charset="-120"/>
              </a:rPr>
              <a:t>Training and Testing</a:t>
            </a:r>
            <a:endParaRPr lang="en-US" sz="4400" dirty="0"/>
          </a:p>
        </p:txBody>
      </p:sp>
      <p:sp>
        <p:nvSpPr>
          <p:cNvPr id="5" name="Text 2"/>
          <p:cNvSpPr/>
          <p:nvPr/>
        </p:nvSpPr>
        <p:spPr>
          <a:xfrm>
            <a:off x="2348389" y="3318153"/>
            <a:ext cx="2916674" cy="416481"/>
          </a:xfrm>
          <a:prstGeom prst="rect">
            <a:avLst/>
          </a:prstGeom>
          <a:noFill/>
          <a:ln/>
        </p:spPr>
        <p:txBody>
          <a:bodyPr wrap="none" rtlCol="0" anchor="t"/>
          <a:lstStyle/>
          <a:p>
            <a:pPr marL="0" indent="0">
              <a:lnSpc>
                <a:spcPts val="3281"/>
              </a:lnSpc>
              <a:buNone/>
            </a:pPr>
            <a:endParaRPr lang="en-US" sz="2624" dirty="0"/>
          </a:p>
        </p:txBody>
      </p:sp>
      <p:sp>
        <p:nvSpPr>
          <p:cNvPr id="6" name="Text 3"/>
          <p:cNvSpPr/>
          <p:nvPr/>
        </p:nvSpPr>
        <p:spPr>
          <a:xfrm>
            <a:off x="2173616" y="3126581"/>
            <a:ext cx="7945625" cy="799624"/>
          </a:xfrm>
          <a:prstGeom prst="rect">
            <a:avLst/>
          </a:prstGeom>
          <a:noFill/>
          <a:ln/>
        </p:spPr>
        <p:txBody>
          <a:bodyPr wrap="square" rtlCol="0" anchor="t"/>
          <a:lstStyle/>
          <a:p>
            <a:pPr marL="342900" indent="-342900" algn="l">
              <a:lnSpc>
                <a:spcPts val="3149"/>
              </a:lnSpc>
              <a:buSzPct val="100000"/>
              <a:buChar char="•"/>
            </a:pPr>
            <a:r>
              <a:rPr lang="en-US" sz="2400" dirty="0">
                <a:solidFill>
                  <a:srgbClr val="E5E0DF"/>
                </a:solidFill>
                <a:latin typeface="Overpass" pitchFamily="34" charset="0"/>
                <a:ea typeface="Overpass" pitchFamily="34" charset="-122"/>
                <a:cs typeface="Overpass" pitchFamily="34" charset="-120"/>
              </a:rPr>
              <a:t>The dataset was split into a training set and a testing set.</a:t>
            </a:r>
            <a:endParaRPr lang="en-US" sz="2400" dirty="0"/>
          </a:p>
        </p:txBody>
      </p:sp>
      <p:sp>
        <p:nvSpPr>
          <p:cNvPr id="7" name="Text 4"/>
          <p:cNvSpPr/>
          <p:nvPr/>
        </p:nvSpPr>
        <p:spPr>
          <a:xfrm>
            <a:off x="2173616" y="3926204"/>
            <a:ext cx="7415451" cy="1963103"/>
          </a:xfrm>
          <a:prstGeom prst="rect">
            <a:avLst/>
          </a:prstGeom>
          <a:noFill/>
          <a:ln/>
        </p:spPr>
        <p:txBody>
          <a:bodyPr wrap="square" rtlCol="0" anchor="t"/>
          <a:lstStyle/>
          <a:p>
            <a:pPr marL="342900" indent="-342900" algn="l">
              <a:lnSpc>
                <a:spcPts val="3149"/>
              </a:lnSpc>
              <a:buSzPct val="100000"/>
              <a:buChar char="•"/>
            </a:pPr>
            <a:r>
              <a:rPr lang="en-US" sz="2400" dirty="0">
                <a:solidFill>
                  <a:srgbClr val="E5E0DF"/>
                </a:solidFill>
                <a:latin typeface="Overpass" pitchFamily="34" charset="0"/>
                <a:ea typeface="Overpass" pitchFamily="34" charset="-122"/>
                <a:cs typeface="Overpass" pitchFamily="34" charset="-120"/>
              </a:rPr>
              <a:t>Training set was used to build the model while the testing set was used to evaluate the model.</a:t>
            </a:r>
          </a:p>
          <a:p>
            <a:pPr algn="l">
              <a:lnSpc>
                <a:spcPts val="3149"/>
              </a:lnSpc>
              <a:buSzPct val="100000"/>
            </a:pPr>
            <a:endParaRPr lang="en-US" sz="2400" dirty="0">
              <a:solidFill>
                <a:srgbClr val="E5E0DF"/>
              </a:solidFill>
              <a:latin typeface="Overpass" pitchFamily="34" charset="0"/>
              <a:ea typeface="Overpass" pitchFamily="34" charset="-122"/>
              <a:cs typeface="Overpass" pitchFamily="34" charset="-120"/>
            </a:endParaRPr>
          </a:p>
          <a:p>
            <a:pPr marL="342900" indent="-342900" algn="l">
              <a:lnSpc>
                <a:spcPts val="3149"/>
              </a:lnSpc>
              <a:buSzPct val="100000"/>
              <a:buChar char="•"/>
            </a:pPr>
            <a:r>
              <a:rPr lang="en-US" sz="2400" b="0" i="0" dirty="0">
                <a:solidFill>
                  <a:srgbClr val="D1D5DB"/>
                </a:solidFill>
                <a:effectLst/>
                <a:latin typeface="Söhne"/>
              </a:rPr>
              <a:t>Iteratively refine the model based on testing results to optimize its accuracy and effectiveness in providing hotel recommendations.</a:t>
            </a:r>
            <a:endParaRPr lang="en-US" sz="2400" dirty="0"/>
          </a:p>
        </p:txBody>
      </p:sp>
      <p:sp>
        <p:nvSpPr>
          <p:cNvPr id="8" name="Text 5"/>
          <p:cNvSpPr/>
          <p:nvPr/>
        </p:nvSpPr>
        <p:spPr>
          <a:xfrm>
            <a:off x="7593687" y="3318153"/>
            <a:ext cx="2860477" cy="416481"/>
          </a:xfrm>
          <a:prstGeom prst="rect">
            <a:avLst/>
          </a:prstGeom>
          <a:noFill/>
          <a:ln/>
        </p:spPr>
        <p:txBody>
          <a:bodyPr wrap="none" rtlCol="0" anchor="t"/>
          <a:lstStyle/>
          <a:p>
            <a:pPr marL="0" indent="0">
              <a:lnSpc>
                <a:spcPts val="3281"/>
              </a:lnSpc>
              <a:buNone/>
            </a:pPr>
            <a:endParaRPr lang="en-US" sz="2624" dirty="0"/>
          </a:p>
        </p:txBody>
      </p:sp>
      <p:sp>
        <p:nvSpPr>
          <p:cNvPr id="9" name="Text 6"/>
          <p:cNvSpPr/>
          <p:nvPr/>
        </p:nvSpPr>
        <p:spPr>
          <a:xfrm>
            <a:off x="7949089" y="3984546"/>
            <a:ext cx="4340304" cy="1199436"/>
          </a:xfrm>
          <a:prstGeom prst="rect">
            <a:avLst/>
          </a:prstGeom>
          <a:noFill/>
          <a:ln/>
        </p:spPr>
        <p:txBody>
          <a:bodyPr wrap="square" rtlCol="0" anchor="t"/>
          <a:lstStyle/>
          <a:p>
            <a:pPr marL="342900" indent="-342900" algn="l">
              <a:lnSpc>
                <a:spcPts val="3149"/>
              </a:lnSpc>
              <a:buSzPct val="100000"/>
              <a:buChar char="•"/>
            </a:pPr>
            <a:endParaRPr lang="en-US" sz="1750" dirty="0"/>
          </a:p>
        </p:txBody>
      </p:sp>
      <p:sp>
        <p:nvSpPr>
          <p:cNvPr id="10" name="Text 7"/>
          <p:cNvSpPr/>
          <p:nvPr/>
        </p:nvSpPr>
        <p:spPr>
          <a:xfrm>
            <a:off x="7949089" y="5272802"/>
            <a:ext cx="4340304" cy="799624"/>
          </a:xfrm>
          <a:prstGeom prst="rect">
            <a:avLst/>
          </a:prstGeom>
          <a:noFill/>
          <a:ln/>
        </p:spPr>
        <p:txBody>
          <a:bodyPr wrap="square" rtlCol="0" anchor="t"/>
          <a:lstStyle/>
          <a:p>
            <a:pPr marL="342900" indent="-342900" algn="l">
              <a:lnSpc>
                <a:spcPts val="3149"/>
              </a:lnSpc>
              <a:buSzPct val="100000"/>
              <a:buChar char="•"/>
            </a:pP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pic>
        <p:nvPicPr>
          <p:cNvPr id="4" name="Image 1" descr="preencoded.png"/>
          <p:cNvPicPr>
            <a:picLocks noChangeAspect="1"/>
          </p:cNvPicPr>
          <p:nvPr/>
        </p:nvPicPr>
        <p:blipFill>
          <a:blip r:embed="rId4"/>
          <a:stretch>
            <a:fillRect/>
          </a:stretch>
        </p:blipFill>
        <p:spPr>
          <a:xfrm>
            <a:off x="10972800" y="0"/>
            <a:ext cx="3657600" cy="8229600"/>
          </a:xfrm>
          <a:prstGeom prst="rect">
            <a:avLst/>
          </a:prstGeom>
        </p:spPr>
      </p:pic>
      <p:sp>
        <p:nvSpPr>
          <p:cNvPr id="5" name="Text 1"/>
          <p:cNvSpPr/>
          <p:nvPr/>
        </p:nvSpPr>
        <p:spPr>
          <a:xfrm>
            <a:off x="833199" y="932021"/>
            <a:ext cx="5885140"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End users of this Project</a:t>
            </a:r>
            <a:endParaRPr lang="en-US" sz="4374" dirty="0"/>
          </a:p>
        </p:txBody>
      </p:sp>
      <p:sp>
        <p:nvSpPr>
          <p:cNvPr id="6" name="Shape 2"/>
          <p:cNvSpPr/>
          <p:nvPr/>
        </p:nvSpPr>
        <p:spPr>
          <a:xfrm>
            <a:off x="833199" y="2711419"/>
            <a:ext cx="499943" cy="499943"/>
          </a:xfrm>
          <a:prstGeom prst="roundRect">
            <a:avLst>
              <a:gd name="adj" fmla="val 20000"/>
            </a:avLst>
          </a:prstGeom>
          <a:solidFill>
            <a:srgbClr val="7E023C"/>
          </a:solidFill>
          <a:ln w="13811">
            <a:solidFill>
              <a:srgbClr val="970248"/>
            </a:solidFill>
            <a:prstDash val="solid"/>
          </a:ln>
        </p:spPr>
      </p:sp>
      <p:sp>
        <p:nvSpPr>
          <p:cNvPr id="7" name="Text 3"/>
          <p:cNvSpPr/>
          <p:nvPr/>
        </p:nvSpPr>
        <p:spPr>
          <a:xfrm>
            <a:off x="1014590" y="2733176"/>
            <a:ext cx="13716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1</a:t>
            </a:r>
            <a:endParaRPr lang="en-US" sz="2624" dirty="0"/>
          </a:p>
        </p:txBody>
      </p:sp>
      <p:sp>
        <p:nvSpPr>
          <p:cNvPr id="8" name="Text 4"/>
          <p:cNvSpPr/>
          <p:nvPr/>
        </p:nvSpPr>
        <p:spPr>
          <a:xfrm>
            <a:off x="1542455" y="2767823"/>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Travellers</a:t>
            </a:r>
            <a:endParaRPr lang="en-US" sz="2187" dirty="0"/>
          </a:p>
        </p:txBody>
      </p:sp>
      <p:sp>
        <p:nvSpPr>
          <p:cNvPr id="9" name="Text 5"/>
          <p:cNvSpPr/>
          <p:nvPr/>
        </p:nvSpPr>
        <p:spPr>
          <a:xfrm>
            <a:off x="1542455" y="3403997"/>
            <a:ext cx="3820001"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They can receive personalized recommendations for hotels that best suit their preferences and save time finding the perfect accommodation.</a:t>
            </a:r>
            <a:endParaRPr lang="en-US" sz="1750" dirty="0"/>
          </a:p>
        </p:txBody>
      </p:sp>
      <p:sp>
        <p:nvSpPr>
          <p:cNvPr id="10" name="Shape 6"/>
          <p:cNvSpPr/>
          <p:nvPr/>
        </p:nvSpPr>
        <p:spPr>
          <a:xfrm>
            <a:off x="5597485" y="2767172"/>
            <a:ext cx="499943" cy="499943"/>
          </a:xfrm>
          <a:prstGeom prst="roundRect">
            <a:avLst>
              <a:gd name="adj" fmla="val 20000"/>
            </a:avLst>
          </a:prstGeom>
          <a:solidFill>
            <a:srgbClr val="7E023C"/>
          </a:solidFill>
          <a:ln w="13811">
            <a:solidFill>
              <a:srgbClr val="970248"/>
            </a:solidFill>
            <a:prstDash val="solid"/>
          </a:ln>
        </p:spPr>
      </p:sp>
      <p:sp>
        <p:nvSpPr>
          <p:cNvPr id="11" name="Text 7"/>
          <p:cNvSpPr/>
          <p:nvPr/>
        </p:nvSpPr>
        <p:spPr>
          <a:xfrm>
            <a:off x="5744586" y="2753149"/>
            <a:ext cx="205740" cy="416481"/>
          </a:xfrm>
          <a:prstGeom prst="rect">
            <a:avLst/>
          </a:prstGeom>
          <a:noFill/>
          <a:ln/>
        </p:spPr>
        <p:txBody>
          <a:bodyPr wrap="none" rtlCol="0" anchor="t"/>
          <a:lstStyle/>
          <a:p>
            <a:pPr marL="0" indent="0" algn="ctr">
              <a:lnSpc>
                <a:spcPts val="3281"/>
              </a:lnSpc>
              <a:buNone/>
            </a:pPr>
            <a:r>
              <a:rPr lang="en-US" sz="2624" b="1" dirty="0">
                <a:solidFill>
                  <a:srgbClr val="E5E0DF"/>
                </a:solidFill>
                <a:latin typeface="Overpass" pitchFamily="34" charset="0"/>
                <a:ea typeface="Overpass" pitchFamily="34" charset="-122"/>
                <a:cs typeface="Overpass" pitchFamily="34" charset="-120"/>
              </a:rPr>
              <a:t>2</a:t>
            </a:r>
            <a:endParaRPr lang="en-US" sz="2624" dirty="0"/>
          </a:p>
        </p:txBody>
      </p:sp>
      <p:sp>
        <p:nvSpPr>
          <p:cNvPr id="12" name="Text 8"/>
          <p:cNvSpPr/>
          <p:nvPr/>
        </p:nvSpPr>
        <p:spPr>
          <a:xfrm>
            <a:off x="6355616" y="2787796"/>
            <a:ext cx="2221944"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Hotels</a:t>
            </a:r>
            <a:endParaRPr lang="en-US" sz="2187" dirty="0"/>
          </a:p>
        </p:txBody>
      </p:sp>
      <p:sp>
        <p:nvSpPr>
          <p:cNvPr id="13" name="Text 9"/>
          <p:cNvSpPr/>
          <p:nvPr/>
        </p:nvSpPr>
        <p:spPr>
          <a:xfrm>
            <a:off x="6198645" y="3403997"/>
            <a:ext cx="3820001"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They can use this system to optimize their marketing strategies and to provide personalized experiences to their guests.</a:t>
            </a:r>
            <a:endParaRPr lang="en-US" sz="1750" dirty="0"/>
          </a:p>
        </p:txBody>
      </p:sp>
      <p:sp>
        <p:nvSpPr>
          <p:cNvPr id="15" name="Shape 6">
            <a:extLst>
              <a:ext uri="{FF2B5EF4-FFF2-40B4-BE49-F238E27FC236}">
                <a16:creationId xmlns:a16="http://schemas.microsoft.com/office/drawing/2014/main" id="{74B50E31-9A53-2530-18B7-3E995C05D835}"/>
              </a:ext>
            </a:extLst>
          </p:cNvPr>
          <p:cNvSpPr/>
          <p:nvPr/>
        </p:nvSpPr>
        <p:spPr>
          <a:xfrm>
            <a:off x="833199" y="5562423"/>
            <a:ext cx="499943" cy="499943"/>
          </a:xfrm>
          <a:prstGeom prst="roundRect">
            <a:avLst>
              <a:gd name="adj" fmla="val 20000"/>
            </a:avLst>
          </a:prstGeom>
          <a:solidFill>
            <a:srgbClr val="7E023C"/>
          </a:solidFill>
          <a:ln w="13811">
            <a:solidFill>
              <a:srgbClr val="970248"/>
            </a:solidFill>
            <a:prstDash val="solid"/>
          </a:ln>
        </p:spPr>
        <p:txBody>
          <a:bodyPr/>
          <a:lstStyle/>
          <a:p>
            <a:pPr marL="0" indent="0" algn="ctr">
              <a:lnSpc>
                <a:spcPts val="3281"/>
              </a:lnSpc>
              <a:buNone/>
            </a:pPr>
            <a:r>
              <a:rPr lang="en-US" sz="2620" b="1" dirty="0">
                <a:solidFill>
                  <a:srgbClr val="E5E0DF"/>
                </a:solidFill>
                <a:latin typeface="Overpass" pitchFamily="34" charset="0"/>
                <a:ea typeface="Overpass" pitchFamily="34" charset="-122"/>
              </a:rPr>
              <a:t>3</a:t>
            </a:r>
            <a:endParaRPr lang="en-US" sz="2620" dirty="0"/>
          </a:p>
        </p:txBody>
      </p:sp>
      <p:sp>
        <p:nvSpPr>
          <p:cNvPr id="16" name="TextBox 15">
            <a:extLst>
              <a:ext uri="{FF2B5EF4-FFF2-40B4-BE49-F238E27FC236}">
                <a16:creationId xmlns:a16="http://schemas.microsoft.com/office/drawing/2014/main" id="{DE055B0E-A81A-531B-87A6-1DE5234B4BF1}"/>
              </a:ext>
            </a:extLst>
          </p:cNvPr>
          <p:cNvSpPr txBox="1"/>
          <p:nvPr/>
        </p:nvSpPr>
        <p:spPr>
          <a:xfrm>
            <a:off x="1542455" y="5484830"/>
            <a:ext cx="2916326" cy="744819"/>
          </a:xfrm>
          <a:prstGeom prst="rect">
            <a:avLst/>
          </a:prstGeom>
          <a:noFill/>
        </p:spPr>
        <p:txBody>
          <a:bodyPr wrap="square" rtlCol="0">
            <a:spAutoFit/>
          </a:bodyPr>
          <a:lstStyle/>
          <a:p>
            <a:r>
              <a:rPr lang="en-US" sz="2120" b="1" i="0" dirty="0">
                <a:solidFill>
                  <a:schemeClr val="bg1">
                    <a:lumMod val="75000"/>
                  </a:schemeClr>
                </a:solidFill>
                <a:effectLst/>
                <a:latin typeface="Overpass"/>
              </a:rPr>
              <a:t>Travel Agencies and Booking Platforms</a:t>
            </a:r>
            <a:endParaRPr lang="en-IN" sz="2120" dirty="0">
              <a:solidFill>
                <a:schemeClr val="bg1">
                  <a:lumMod val="75000"/>
                </a:schemeClr>
              </a:solidFill>
              <a:latin typeface="Overpass"/>
            </a:endParaRPr>
          </a:p>
        </p:txBody>
      </p:sp>
      <p:sp>
        <p:nvSpPr>
          <p:cNvPr id="17" name="TextBox 16">
            <a:extLst>
              <a:ext uri="{FF2B5EF4-FFF2-40B4-BE49-F238E27FC236}">
                <a16:creationId xmlns:a16="http://schemas.microsoft.com/office/drawing/2014/main" id="{4C9EA537-2B28-6FBE-B7B1-6FE9B447A3CD}"/>
              </a:ext>
            </a:extLst>
          </p:cNvPr>
          <p:cNvSpPr txBox="1"/>
          <p:nvPr/>
        </p:nvSpPr>
        <p:spPr>
          <a:xfrm>
            <a:off x="1536366" y="6288711"/>
            <a:ext cx="9233210" cy="1621470"/>
          </a:xfrm>
          <a:prstGeom prst="rect">
            <a:avLst/>
          </a:prstGeom>
          <a:noFill/>
        </p:spPr>
        <p:txBody>
          <a:bodyPr wrap="square" rtlCol="0">
            <a:spAutoFit/>
          </a:bodyPr>
          <a:lstStyle/>
          <a:p>
            <a:pPr>
              <a:lnSpc>
                <a:spcPct val="150000"/>
              </a:lnSpc>
            </a:pPr>
            <a:r>
              <a:rPr lang="en-US" sz="1700" b="0" i="0" dirty="0">
                <a:solidFill>
                  <a:srgbClr val="D1D5DB"/>
                </a:solidFill>
                <a:effectLst/>
                <a:latin typeface="Söhne"/>
              </a:rPr>
              <a:t>Travel agencies and booking platforms can seamlessly integrate the Hotel Recommendation System into their existing platforms. This integration would enable users to receive personalized hotel suggestions during the booking process, enhancing the overall user experience and increasing the likelihood of successful bookings.</a:t>
            </a:r>
            <a:endParaRPr lang="en-IN" sz="1700" dirty="0"/>
          </a:p>
        </p:txBody>
      </p:sp>
      <p:pic>
        <p:nvPicPr>
          <p:cNvPr id="19" name="Picture 18">
            <a:extLst>
              <a:ext uri="{FF2B5EF4-FFF2-40B4-BE49-F238E27FC236}">
                <a16:creationId xmlns:a16="http://schemas.microsoft.com/office/drawing/2014/main" id="{1CCEBB8E-6A58-B565-6EC8-EEB35DF264E9}"/>
              </a:ext>
            </a:extLst>
          </p:cNvPr>
          <p:cNvPicPr>
            <a:picLocks noChangeAspect="1"/>
          </p:cNvPicPr>
          <p:nvPr/>
        </p:nvPicPr>
        <p:blipFill rotWithShape="1">
          <a:blip r:embed="rId5"/>
          <a:srcRect l="32723" r="32386"/>
          <a:stretch/>
        </p:blipFill>
        <p:spPr>
          <a:xfrm>
            <a:off x="10529909" y="0"/>
            <a:ext cx="4504010" cy="82296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C0C0C"/>
          </a:solidFill>
          <a:ln w="13811">
            <a:solidFill>
              <a:srgbClr val="565151"/>
            </a:solidFill>
            <a:prstDash val="solid"/>
          </a:ln>
        </p:spPr>
      </p:sp>
      <p:sp>
        <p:nvSpPr>
          <p:cNvPr id="5" name="Text 1"/>
          <p:cNvSpPr/>
          <p:nvPr/>
        </p:nvSpPr>
        <p:spPr>
          <a:xfrm>
            <a:off x="4490799" y="1471255"/>
            <a:ext cx="4443889" cy="694373"/>
          </a:xfrm>
          <a:prstGeom prst="rect">
            <a:avLst/>
          </a:prstGeom>
          <a:noFill/>
          <a:ln/>
        </p:spPr>
        <p:txBody>
          <a:bodyPr wrap="none" rtlCol="0" anchor="t"/>
          <a:lstStyle/>
          <a:p>
            <a:pPr marL="0" indent="0">
              <a:lnSpc>
                <a:spcPts val="5468"/>
              </a:lnSpc>
              <a:buNone/>
            </a:pPr>
            <a:r>
              <a:rPr lang="en-US" sz="4374" b="1" kern="0" spc="-131" dirty="0">
                <a:solidFill>
                  <a:srgbClr val="FFFFFF"/>
                </a:solidFill>
                <a:latin typeface="Overpass" pitchFamily="34" charset="0"/>
                <a:ea typeface="Overpass" pitchFamily="34" charset="-122"/>
                <a:cs typeface="Overpass" pitchFamily="34" charset="-120"/>
              </a:rPr>
              <a:t>Advantages</a:t>
            </a:r>
            <a:endParaRPr lang="en-US" sz="4374" dirty="0"/>
          </a:p>
        </p:txBody>
      </p:sp>
      <p:sp>
        <p:nvSpPr>
          <p:cNvPr id="6" name="Shape 2"/>
          <p:cNvSpPr/>
          <p:nvPr/>
        </p:nvSpPr>
        <p:spPr>
          <a:xfrm>
            <a:off x="4490799" y="2498884"/>
            <a:ext cx="4542115" cy="2373987"/>
          </a:xfrm>
          <a:prstGeom prst="roundRect">
            <a:avLst>
              <a:gd name="adj" fmla="val 4212"/>
            </a:avLst>
          </a:prstGeom>
          <a:solidFill>
            <a:srgbClr val="7E023C"/>
          </a:solidFill>
          <a:ln w="13811">
            <a:solidFill>
              <a:srgbClr val="970248"/>
            </a:solidFill>
            <a:prstDash val="solid"/>
          </a:ln>
        </p:spPr>
      </p:sp>
      <p:sp>
        <p:nvSpPr>
          <p:cNvPr id="7" name="Text 3"/>
          <p:cNvSpPr/>
          <p:nvPr/>
        </p:nvSpPr>
        <p:spPr>
          <a:xfrm>
            <a:off x="4726781" y="2734866"/>
            <a:ext cx="3123678"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Improved User Satisfaction</a:t>
            </a:r>
            <a:endParaRPr lang="en-US" sz="2187" dirty="0"/>
          </a:p>
        </p:txBody>
      </p:sp>
      <p:sp>
        <p:nvSpPr>
          <p:cNvPr id="8" name="Text 4"/>
          <p:cNvSpPr/>
          <p:nvPr/>
        </p:nvSpPr>
        <p:spPr>
          <a:xfrm>
            <a:off x="4726781" y="3215283"/>
            <a:ext cx="4070152"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Providing personalized recommendations that match user preferences results in greater customer satisfaction and loyalty.</a:t>
            </a:r>
            <a:endParaRPr lang="en-US" sz="1750" dirty="0"/>
          </a:p>
        </p:txBody>
      </p:sp>
      <p:sp>
        <p:nvSpPr>
          <p:cNvPr id="9" name="Shape 5"/>
          <p:cNvSpPr/>
          <p:nvPr/>
        </p:nvSpPr>
        <p:spPr>
          <a:xfrm>
            <a:off x="9255085" y="2498884"/>
            <a:ext cx="4542115" cy="2373987"/>
          </a:xfrm>
          <a:prstGeom prst="roundRect">
            <a:avLst>
              <a:gd name="adj" fmla="val 4212"/>
            </a:avLst>
          </a:prstGeom>
          <a:solidFill>
            <a:srgbClr val="7E023C"/>
          </a:solidFill>
          <a:ln w="13811">
            <a:solidFill>
              <a:srgbClr val="970248"/>
            </a:solidFill>
            <a:prstDash val="solid"/>
          </a:ln>
        </p:spPr>
        <p:txBody>
          <a:bodyPr/>
          <a:lstStyle/>
          <a:p>
            <a:endParaRPr lang="en-IN" dirty="0"/>
          </a:p>
        </p:txBody>
      </p:sp>
      <p:sp>
        <p:nvSpPr>
          <p:cNvPr id="10" name="Text 6"/>
          <p:cNvSpPr/>
          <p:nvPr/>
        </p:nvSpPr>
        <p:spPr>
          <a:xfrm>
            <a:off x="9491066" y="2734866"/>
            <a:ext cx="2619157"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Time and Effort Saving</a:t>
            </a:r>
            <a:endParaRPr lang="en-US" sz="2187" dirty="0"/>
          </a:p>
        </p:txBody>
      </p:sp>
      <p:sp>
        <p:nvSpPr>
          <p:cNvPr id="11" name="Text 7"/>
          <p:cNvSpPr/>
          <p:nvPr/>
        </p:nvSpPr>
        <p:spPr>
          <a:xfrm>
            <a:off x="9491067" y="3215283"/>
            <a:ext cx="4070152" cy="1421606"/>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system enables users to find hotels that match their preferences more efficiently, saving time and minimizing the stress of travel planning.</a:t>
            </a:r>
            <a:endParaRPr lang="en-US" sz="1750" dirty="0"/>
          </a:p>
        </p:txBody>
      </p:sp>
      <p:sp>
        <p:nvSpPr>
          <p:cNvPr id="12" name="Shape 8"/>
          <p:cNvSpPr/>
          <p:nvPr/>
        </p:nvSpPr>
        <p:spPr>
          <a:xfrm>
            <a:off x="4490799" y="5095042"/>
            <a:ext cx="9306401" cy="1663184"/>
          </a:xfrm>
          <a:prstGeom prst="roundRect">
            <a:avLst>
              <a:gd name="adj" fmla="val 6012"/>
            </a:avLst>
          </a:prstGeom>
          <a:solidFill>
            <a:srgbClr val="7E023C"/>
          </a:solidFill>
          <a:ln w="13811">
            <a:solidFill>
              <a:srgbClr val="970248"/>
            </a:solidFill>
            <a:prstDash val="solid"/>
          </a:ln>
        </p:spPr>
      </p:sp>
      <p:sp>
        <p:nvSpPr>
          <p:cNvPr id="13" name="Text 9"/>
          <p:cNvSpPr/>
          <p:nvPr/>
        </p:nvSpPr>
        <p:spPr>
          <a:xfrm>
            <a:off x="4726780" y="5331023"/>
            <a:ext cx="2900653" cy="347186"/>
          </a:xfrm>
          <a:prstGeom prst="rect">
            <a:avLst/>
          </a:prstGeom>
          <a:noFill/>
          <a:ln/>
        </p:spPr>
        <p:txBody>
          <a:bodyPr wrap="none" rtlCol="0" anchor="t"/>
          <a:lstStyle/>
          <a:p>
            <a:pPr marL="0" indent="0">
              <a:lnSpc>
                <a:spcPts val="2734"/>
              </a:lnSpc>
              <a:buNone/>
            </a:pPr>
            <a:r>
              <a:rPr lang="en-US" sz="2187" b="1" kern="0" spc="-66" dirty="0">
                <a:solidFill>
                  <a:srgbClr val="E5E0DF"/>
                </a:solidFill>
                <a:latin typeface="Overpass" pitchFamily="34" charset="0"/>
                <a:ea typeface="Overpass" pitchFamily="34" charset="-122"/>
                <a:cs typeface="Overpass" pitchFamily="34" charset="-120"/>
              </a:rPr>
              <a:t>Discovery of new options</a:t>
            </a:r>
            <a:endParaRPr lang="en-US" sz="2187" dirty="0"/>
          </a:p>
        </p:txBody>
      </p:sp>
      <p:sp>
        <p:nvSpPr>
          <p:cNvPr id="14" name="Text 10"/>
          <p:cNvSpPr/>
          <p:nvPr/>
        </p:nvSpPr>
        <p:spPr>
          <a:xfrm>
            <a:off x="4726781" y="5811441"/>
            <a:ext cx="8834438" cy="710803"/>
          </a:xfrm>
          <a:prstGeom prst="rect">
            <a:avLst/>
          </a:prstGeom>
          <a:noFill/>
          <a:ln/>
        </p:spPr>
        <p:txBody>
          <a:bodyPr wrap="square" rtlCol="0" anchor="t"/>
          <a:lstStyle/>
          <a:p>
            <a:pPr marL="0" indent="0">
              <a:lnSpc>
                <a:spcPts val="2799"/>
              </a:lnSpc>
              <a:buNone/>
            </a:pPr>
            <a:r>
              <a:rPr lang="en-US" sz="1750" dirty="0">
                <a:solidFill>
                  <a:srgbClr val="E5E0DF"/>
                </a:solidFill>
                <a:latin typeface="Overpass" pitchFamily="34" charset="0"/>
                <a:ea typeface="Overpass" pitchFamily="34" charset="-122"/>
                <a:cs typeface="Overpass" pitchFamily="34" charset="-120"/>
              </a:rPr>
              <a:t>The system can be used by users that help them to explore new and discover more new options.</a:t>
            </a:r>
            <a:endParaRPr lang="en-US" sz="1750" dirty="0"/>
          </a:p>
        </p:txBody>
      </p:sp>
      <p:pic>
        <p:nvPicPr>
          <p:cNvPr id="20" name="Picture 19">
            <a:extLst>
              <a:ext uri="{FF2B5EF4-FFF2-40B4-BE49-F238E27FC236}">
                <a16:creationId xmlns:a16="http://schemas.microsoft.com/office/drawing/2014/main" id="{64AD986B-B156-5F07-ABDD-8C4F389A7164}"/>
              </a:ext>
            </a:extLst>
          </p:cNvPr>
          <p:cNvPicPr>
            <a:picLocks noChangeAspect="1"/>
          </p:cNvPicPr>
          <p:nvPr/>
        </p:nvPicPr>
        <p:blipFill rotWithShape="1">
          <a:blip r:embed="rId4"/>
          <a:srcRect l="14747" r="20213"/>
          <a:stretch/>
        </p:blipFill>
        <p:spPr>
          <a:xfrm>
            <a:off x="0" y="0"/>
            <a:ext cx="4014439"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65</TotalTime>
  <Words>806</Words>
  <Application>Microsoft Office PowerPoint</Application>
  <PresentationFormat>Custom</PresentationFormat>
  <Paragraphs>87</Paragraphs>
  <Slides>12</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Overpass</vt:lpstr>
      <vt:lpstr>Söhne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MURALA MANI DEEP</cp:lastModifiedBy>
  <cp:revision>3</cp:revision>
  <dcterms:created xsi:type="dcterms:W3CDTF">2023-12-10T05:18:06Z</dcterms:created>
  <dcterms:modified xsi:type="dcterms:W3CDTF">2023-12-10T06:40:37Z</dcterms:modified>
</cp:coreProperties>
</file>